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84" r:id="rId3"/>
    <p:sldId id="306" r:id="rId4"/>
    <p:sldId id="332" r:id="rId5"/>
    <p:sldId id="333" r:id="rId6"/>
    <p:sldId id="334" r:id="rId7"/>
    <p:sldId id="335" r:id="rId8"/>
    <p:sldId id="336" r:id="rId9"/>
    <p:sldId id="337" r:id="rId10"/>
    <p:sldId id="338" r:id="rId11"/>
    <p:sldId id="339" r:id="rId12"/>
    <p:sldId id="313" r:id="rId13"/>
    <p:sldId id="296" r:id="rId14"/>
    <p:sldId id="326" r:id="rId15"/>
    <p:sldId id="278" r:id="rId16"/>
    <p:sldId id="327" r:id="rId17"/>
    <p:sldId id="330" r:id="rId18"/>
    <p:sldId id="329" r:id="rId19"/>
    <p:sldId id="328" r:id="rId20"/>
    <p:sldId id="331" r:id="rId21"/>
    <p:sldId id="340" r:id="rId22"/>
    <p:sldId id="317" r:id="rId23"/>
    <p:sldId id="308" r:id="rId24"/>
    <p:sldId id="315" r:id="rId25"/>
    <p:sldId id="283" r:id="rId26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onan, Christian" initials="NC" lastIdx="1" clrIdx="0">
    <p:extLst>
      <p:ext uri="{19B8F6BF-5375-455C-9EA6-DF929625EA0E}">
        <p15:presenceInfo xmlns:p15="http://schemas.microsoft.com/office/powerpoint/2012/main" userId="S::NoonanC@mcohio.org::5bbaa0ca-a067-42b1-b575-3a685d91e5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200"/>
    <a:srgbClr val="206622"/>
    <a:srgbClr val="29C9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7/6/2022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7/6/2022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7/6/2022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752601"/>
            <a:ext cx="5384800" cy="48307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52601"/>
            <a:ext cx="5384800" cy="48307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352800" y="304800"/>
            <a:ext cx="8737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1913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 marL="285750" indent="-285750">
              <a:buFont typeface="Century Gothic" panose="020B0502020202020204" pitchFamily="34" charset="0"/>
              <a:buChar char="►"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7/6/2022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7/6/2022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7/6/2022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rgbClr val="FFF2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`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dirty="0"/>
              <a:t>7/6/2022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  <p:sldLayoutId id="2147483692" r:id="rId1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46580"/>
            <a:ext cx="12192000" cy="1606668"/>
          </a:xfrm>
        </p:spPr>
        <p:txBody>
          <a:bodyPr/>
          <a:lstStyle/>
          <a:p>
            <a:pPr algn="ctr"/>
            <a:r>
              <a:rPr lang="en-US" sz="4800" dirty="0">
                <a:ln>
                  <a:solidFill>
                    <a:schemeClr val="bg1"/>
                  </a:solidFill>
                </a:ln>
              </a:rPr>
              <a:t>Office of the </a:t>
            </a:r>
            <a:br>
              <a:rPr lang="en-US" sz="4800" dirty="0">
                <a:ln>
                  <a:solidFill>
                    <a:schemeClr val="bg1"/>
                  </a:solidFill>
                </a:ln>
              </a:rPr>
            </a:br>
            <a:r>
              <a:rPr lang="en-US" sz="4800" dirty="0">
                <a:ln>
                  <a:solidFill>
                    <a:schemeClr val="bg1"/>
                  </a:solidFill>
                </a:ln>
              </a:rPr>
              <a:t>Montgomery County Engineer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3805286" y="2029993"/>
            <a:ext cx="4581427" cy="4581427"/>
          </a:xfrm>
        </p:spPr>
      </p:pic>
    </p:spTree>
    <p:extLst>
      <p:ext uri="{BB962C8B-B14F-4D97-AF65-F5344CB8AC3E}">
        <p14:creationId xmlns:p14="http://schemas.microsoft.com/office/powerpoint/2010/main" val="1053613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64008"/>
            <a:ext cx="10875329" cy="658368"/>
          </a:xfrm>
        </p:spPr>
        <p:txBody>
          <a:bodyPr/>
          <a:lstStyle/>
          <a:p>
            <a:pPr algn="ctr"/>
            <a:r>
              <a:rPr lang="en-US" dirty="0">
                <a:ln>
                  <a:solidFill>
                    <a:schemeClr val="bg1"/>
                  </a:solidFill>
                </a:ln>
              </a:rPr>
              <a:t>PROJECT CORRIDOR</a:t>
            </a:r>
            <a:br>
              <a:rPr lang="en-US" dirty="0"/>
            </a:b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09128A-4781-4729-A1BC-42F8E43DBE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09" t="22218" r="4462" b="32136"/>
          <a:stretch/>
        </p:blipFill>
        <p:spPr>
          <a:xfrm>
            <a:off x="532659" y="1535837"/>
            <a:ext cx="11237433" cy="477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15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64008"/>
            <a:ext cx="10875329" cy="658368"/>
          </a:xfrm>
        </p:spPr>
        <p:txBody>
          <a:bodyPr/>
          <a:lstStyle/>
          <a:p>
            <a:pPr algn="ctr"/>
            <a:r>
              <a:rPr lang="en-US" dirty="0">
                <a:ln>
                  <a:solidFill>
                    <a:schemeClr val="bg1"/>
                  </a:solidFill>
                </a:ln>
              </a:rPr>
              <a:t>PROJECT CORRIDOR</a:t>
            </a:r>
            <a:br>
              <a:rPr lang="en-US" dirty="0"/>
            </a:b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09128A-4781-4729-A1BC-42F8E43DBE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83" t="22218" r="4620" b="32670"/>
          <a:stretch/>
        </p:blipFill>
        <p:spPr>
          <a:xfrm>
            <a:off x="461638" y="1544715"/>
            <a:ext cx="11300897" cy="478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60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1"/>
          <p:cNvSpPr>
            <a:spLocks noGrp="1"/>
          </p:cNvSpPr>
          <p:nvPr>
            <p:ph sz="half" idx="1"/>
          </p:nvPr>
        </p:nvSpPr>
        <p:spPr>
          <a:xfrm>
            <a:off x="349135" y="1022465"/>
            <a:ext cx="11529752" cy="5386647"/>
          </a:xfrm>
        </p:spPr>
        <p:txBody>
          <a:bodyPr>
            <a:normAutofit/>
          </a:bodyPr>
          <a:lstStyle/>
          <a:p>
            <a:pPr lvl="1"/>
            <a:r>
              <a:rPr lang="en-US" altLang="en-US" b="1" dirty="0">
                <a:ln>
                  <a:solidFill>
                    <a:schemeClr val="bg1"/>
                  </a:solidFill>
                </a:ln>
              </a:rPr>
              <a:t>Replace deteriorated asphalt wearing surface and make repairs to underlying concrete pavement.</a:t>
            </a:r>
          </a:p>
          <a:p>
            <a:pPr lvl="1"/>
            <a:r>
              <a:rPr lang="en-US" altLang="en-US" b="1" dirty="0">
                <a:ln>
                  <a:solidFill>
                    <a:schemeClr val="bg1"/>
                  </a:solidFill>
                </a:ln>
              </a:rPr>
              <a:t>Replace crumbling concrete medians</a:t>
            </a:r>
          </a:p>
          <a:p>
            <a:pPr lvl="1"/>
            <a:r>
              <a:rPr lang="en-US" altLang="en-US" b="1" dirty="0">
                <a:ln>
                  <a:solidFill>
                    <a:schemeClr val="bg1"/>
                  </a:solidFill>
                </a:ln>
              </a:rPr>
              <a:t>Replace deficient storm sewer catch basins and pipes</a:t>
            </a:r>
          </a:p>
          <a:p>
            <a:pPr lvl="1"/>
            <a:r>
              <a:rPr lang="en-US" altLang="en-US" b="1" dirty="0">
                <a:ln>
                  <a:solidFill>
                    <a:schemeClr val="bg1"/>
                  </a:solidFill>
                </a:ln>
              </a:rPr>
              <a:t>Replace existing traffic signal at Riverside Dr. &amp; Shoup Mill Dr. Intersection</a:t>
            </a:r>
          </a:p>
          <a:p>
            <a:pPr lvl="1"/>
            <a:r>
              <a:rPr lang="en-US" altLang="en-US" b="1" dirty="0">
                <a:ln>
                  <a:solidFill>
                    <a:schemeClr val="bg1"/>
                  </a:solidFill>
                </a:ln>
              </a:rPr>
              <a:t>Replace structurally deficient bridge and culvert</a:t>
            </a:r>
          </a:p>
          <a:p>
            <a:pPr lvl="1"/>
            <a:r>
              <a:rPr lang="en-US" altLang="en-US" b="1" dirty="0">
                <a:ln>
                  <a:solidFill>
                    <a:schemeClr val="bg1"/>
                  </a:solidFill>
                </a:ln>
              </a:rPr>
              <a:t>Rehabilitate structurally deficient bridge</a:t>
            </a:r>
          </a:p>
          <a:p>
            <a:pPr lvl="1"/>
            <a:r>
              <a:rPr lang="en-US" altLang="en-US" b="1" dirty="0">
                <a:ln>
                  <a:solidFill>
                    <a:schemeClr val="bg1"/>
                  </a:solidFill>
                </a:ln>
              </a:rPr>
              <a:t>Install sidewalk and shared-use path</a:t>
            </a:r>
          </a:p>
          <a:p>
            <a:pPr lvl="1"/>
            <a:endParaRPr lang="en-US" altLang="en-US" b="1" dirty="0">
              <a:ln>
                <a:solidFill>
                  <a:schemeClr val="bg1"/>
                </a:solidFill>
              </a:ln>
            </a:endParaRPr>
          </a:p>
          <a:p>
            <a:pPr marL="457200" lvl="1" indent="0">
              <a:buNone/>
            </a:pPr>
            <a:endParaRPr lang="en-US" altLang="en-US" sz="4000" dirty="0"/>
          </a:p>
        </p:txBody>
      </p:sp>
      <p:sp>
        <p:nvSpPr>
          <p:cNvPr id="16387" name="Title 3"/>
          <p:cNvSpPr>
            <a:spLocks noGrp="1"/>
          </p:cNvSpPr>
          <p:nvPr>
            <p:ph type="title"/>
          </p:nvPr>
        </p:nvSpPr>
        <p:spPr>
          <a:xfrm>
            <a:off x="258792" y="155275"/>
            <a:ext cx="10972800" cy="983412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ln>
                  <a:solidFill>
                    <a:schemeClr val="bg1"/>
                  </a:solidFill>
                </a:ln>
              </a:rPr>
              <a:t>SCOPE OF PROJECT</a:t>
            </a:r>
            <a:endParaRPr lang="en-US" altLang="en-US" sz="4800" b="1" dirty="0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050452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892" y="283036"/>
            <a:ext cx="11014846" cy="1400530"/>
          </a:xfrm>
        </p:spPr>
        <p:txBody>
          <a:bodyPr/>
          <a:lstStyle/>
          <a:p>
            <a:pPr algn="ctr"/>
            <a:r>
              <a:rPr lang="en-US" sz="4600" dirty="0">
                <a:ln>
                  <a:solidFill>
                    <a:schemeClr val="bg1"/>
                  </a:solidFill>
                </a:ln>
              </a:rPr>
              <a:t>EXISTING CONDITIONS – Pavement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637" y="1506164"/>
            <a:ext cx="4859143" cy="4272467"/>
          </a:xfrm>
        </p:spPr>
        <p:txBody>
          <a:bodyPr>
            <a:normAutofit/>
          </a:bodyPr>
          <a:lstStyle/>
          <a:p>
            <a:r>
              <a:rPr lang="en-US" b="1" dirty="0">
                <a:ln>
                  <a:solidFill>
                    <a:schemeClr val="bg1"/>
                  </a:solidFill>
                </a:ln>
              </a:rPr>
              <a:t>Right: Typical condition of asphalt wearing surface over concrete pavement.  Note rutting (waves) in asphalt wearing surface.</a:t>
            </a:r>
          </a:p>
          <a:p>
            <a:pPr marL="0" indent="0">
              <a:buNone/>
            </a:pPr>
            <a:endParaRPr lang="en-US" b="1" dirty="0">
              <a:ln>
                <a:solidFill>
                  <a:schemeClr val="bg1"/>
                </a:solidFill>
              </a:ln>
            </a:endParaRPr>
          </a:p>
          <a:p>
            <a:r>
              <a:rPr lang="en-US" b="1" dirty="0">
                <a:ln>
                  <a:solidFill>
                    <a:schemeClr val="bg1"/>
                  </a:solidFill>
                </a:ln>
              </a:rPr>
              <a:t>Below: Note raised transverse cracks in asphalt at concrete pavement joint failures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814756" y="1315972"/>
            <a:ext cx="5950212" cy="44626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420B6A-3A36-4AA1-869D-81B83FEB05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038" r="9808" b="42579"/>
          <a:stretch/>
        </p:blipFill>
        <p:spPr>
          <a:xfrm>
            <a:off x="287892" y="4378101"/>
            <a:ext cx="5366609" cy="140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616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892" y="283036"/>
            <a:ext cx="11014846" cy="1400530"/>
          </a:xfrm>
        </p:spPr>
        <p:txBody>
          <a:bodyPr/>
          <a:lstStyle/>
          <a:p>
            <a:pPr algn="ctr"/>
            <a:r>
              <a:rPr lang="en-US" sz="4600" dirty="0">
                <a:ln>
                  <a:solidFill>
                    <a:schemeClr val="bg1"/>
                  </a:solidFill>
                </a:ln>
              </a:rPr>
              <a:t>EXISTING CONDITIONS – Medians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445" y="1292766"/>
            <a:ext cx="5248301" cy="4272467"/>
          </a:xfrm>
        </p:spPr>
        <p:txBody>
          <a:bodyPr>
            <a:normAutofit/>
          </a:bodyPr>
          <a:lstStyle/>
          <a:p>
            <a:r>
              <a:rPr lang="en-US" b="1" dirty="0">
                <a:ln>
                  <a:solidFill>
                    <a:schemeClr val="bg1"/>
                  </a:solidFill>
                </a:ln>
              </a:rPr>
              <a:t>Replace existing crumbling medians</a:t>
            </a:r>
          </a:p>
          <a:p>
            <a:pPr marL="0" indent="0">
              <a:buNone/>
            </a:pPr>
            <a:endParaRPr lang="en-US" b="1" dirty="0">
              <a:ln>
                <a:solidFill>
                  <a:schemeClr val="bg1"/>
                </a:solidFill>
              </a:ln>
            </a:endParaRPr>
          </a:p>
          <a:p>
            <a:r>
              <a:rPr lang="en-US" b="1" dirty="0">
                <a:ln>
                  <a:solidFill>
                    <a:schemeClr val="bg1"/>
                  </a:solidFill>
                </a:ln>
              </a:rPr>
              <a:t>Pictures shows typical condition of medians along Shoup Mill Road.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5400000">
            <a:off x="6140824" y="2670138"/>
            <a:ext cx="4462659" cy="33469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00179C-1C6A-4A40-9B27-C23A2D11F5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38688" y="3227970"/>
            <a:ext cx="4462658" cy="334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508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600" y="311316"/>
            <a:ext cx="11335357" cy="895315"/>
          </a:xfrm>
        </p:spPr>
        <p:txBody>
          <a:bodyPr/>
          <a:lstStyle/>
          <a:p>
            <a:pPr algn="ctr"/>
            <a:r>
              <a:rPr lang="en-US" sz="4600" dirty="0">
                <a:ln>
                  <a:solidFill>
                    <a:schemeClr val="bg1"/>
                  </a:solidFill>
                </a:ln>
              </a:rPr>
              <a:t>EXISTING CONDITIONS – Storm Sewer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758" y="1704126"/>
            <a:ext cx="4618758" cy="4195481"/>
          </a:xfrm>
        </p:spPr>
        <p:txBody>
          <a:bodyPr>
            <a:normAutofit/>
          </a:bodyPr>
          <a:lstStyle/>
          <a:p>
            <a:r>
              <a:rPr lang="en-US" b="1" dirty="0">
                <a:ln>
                  <a:solidFill>
                    <a:schemeClr val="bg1"/>
                  </a:solidFill>
                </a:ln>
              </a:rPr>
              <a:t>Pictures show typical condition of catch basins along Shoup Mill Road.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710745" y="1570536"/>
            <a:ext cx="5950212" cy="44626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B609B8-5490-4E06-8A3E-05DBC56D3A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88" t="25682" r="14872" b="27858"/>
          <a:stretch/>
        </p:blipFill>
        <p:spPr>
          <a:xfrm>
            <a:off x="240758" y="3586580"/>
            <a:ext cx="5374217" cy="244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617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600" y="311316"/>
            <a:ext cx="11335357" cy="895315"/>
          </a:xfrm>
        </p:spPr>
        <p:txBody>
          <a:bodyPr/>
          <a:lstStyle/>
          <a:p>
            <a:pPr algn="ctr"/>
            <a:r>
              <a:rPr lang="en-US" sz="4600" dirty="0">
                <a:ln>
                  <a:solidFill>
                    <a:schemeClr val="bg1"/>
                  </a:solidFill>
                </a:ln>
              </a:rPr>
              <a:t>EXISTING CONDITIONS – Traffic Signal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36978"/>
            <a:ext cx="4618758" cy="4195481"/>
          </a:xfrm>
        </p:spPr>
        <p:txBody>
          <a:bodyPr>
            <a:normAutofit/>
          </a:bodyPr>
          <a:lstStyle/>
          <a:p>
            <a:r>
              <a:rPr lang="en-US" b="1" dirty="0">
                <a:ln>
                  <a:solidFill>
                    <a:schemeClr val="bg1"/>
                  </a:solidFill>
                </a:ln>
              </a:rPr>
              <a:t>Picture of existing span wire traffic signal at the intersection of Riverside Drive and Shoup Mill Road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744" t="29214" r="14505" b="16637"/>
          <a:stretch/>
        </p:blipFill>
        <p:spPr>
          <a:xfrm>
            <a:off x="3033583" y="2900516"/>
            <a:ext cx="8890336" cy="364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9763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600" y="311316"/>
            <a:ext cx="11335357" cy="895315"/>
          </a:xfrm>
        </p:spPr>
        <p:txBody>
          <a:bodyPr/>
          <a:lstStyle/>
          <a:p>
            <a:pPr algn="ctr"/>
            <a:r>
              <a:rPr lang="en-US" sz="4600" dirty="0">
                <a:ln>
                  <a:solidFill>
                    <a:schemeClr val="bg1"/>
                  </a:solidFill>
                </a:ln>
              </a:rPr>
              <a:t>EXISTING CONDITIONS – Bridge &amp; Culvert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36978"/>
            <a:ext cx="5043948" cy="4195481"/>
          </a:xfrm>
        </p:spPr>
        <p:txBody>
          <a:bodyPr>
            <a:normAutofit/>
          </a:bodyPr>
          <a:lstStyle/>
          <a:p>
            <a:r>
              <a:rPr lang="en-US" b="1" dirty="0">
                <a:ln>
                  <a:solidFill>
                    <a:schemeClr val="bg1"/>
                  </a:solidFill>
                </a:ln>
              </a:rPr>
              <a:t>Picture existing culvert 200 feet west of the intersection of Riverside Drive and Shoup Mill Road.</a:t>
            </a:r>
          </a:p>
          <a:p>
            <a:r>
              <a:rPr lang="en-US" b="1" dirty="0">
                <a:ln>
                  <a:solidFill>
                    <a:schemeClr val="bg1"/>
                  </a:solidFill>
                </a:ln>
              </a:rPr>
              <a:t>Structurally deficient culvert with a general appraisal rating of 4 out of 9.  The general appraisal  is a numerical value that represents a structures overall condition.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063" t="8208" r="1063" b="958"/>
          <a:stretch/>
        </p:blipFill>
        <p:spPr>
          <a:xfrm>
            <a:off x="5043948" y="1929585"/>
            <a:ext cx="6319532" cy="430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3055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600" y="311316"/>
            <a:ext cx="11335357" cy="895315"/>
          </a:xfrm>
        </p:spPr>
        <p:txBody>
          <a:bodyPr/>
          <a:lstStyle/>
          <a:p>
            <a:pPr algn="ctr"/>
            <a:r>
              <a:rPr lang="en-US" sz="4600" dirty="0">
                <a:ln>
                  <a:solidFill>
                    <a:schemeClr val="bg1"/>
                  </a:solidFill>
                </a:ln>
              </a:rPr>
              <a:t>EXISTING CONDITIONS – Bridge &amp; Culvert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206631"/>
            <a:ext cx="5877017" cy="4195481"/>
          </a:xfrm>
        </p:spPr>
        <p:txBody>
          <a:bodyPr>
            <a:normAutofit/>
          </a:bodyPr>
          <a:lstStyle/>
          <a:p>
            <a:r>
              <a:rPr lang="en-US" b="1" dirty="0">
                <a:ln>
                  <a:solidFill>
                    <a:schemeClr val="bg1"/>
                  </a:solidFill>
                </a:ln>
              </a:rPr>
              <a:t>Picture existing bridge under the intersection of Riverside Drive and Shoup Mill Road.</a:t>
            </a:r>
          </a:p>
          <a:p>
            <a:r>
              <a:rPr lang="en-US" b="1" dirty="0">
                <a:ln>
                  <a:solidFill>
                    <a:schemeClr val="bg1"/>
                  </a:solidFill>
                </a:ln>
              </a:rPr>
              <a:t>Structurally deficient bridge with a general condition rating of 4 out of 9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041" t="18001" r="29037" b="18001"/>
          <a:stretch/>
        </p:blipFill>
        <p:spPr>
          <a:xfrm>
            <a:off x="6889071" y="2373297"/>
            <a:ext cx="4882719" cy="426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7EBAA9-51BD-4D18-A32E-CFE5039CEC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91" t="10249" r="16906" b="36494"/>
          <a:stretch/>
        </p:blipFill>
        <p:spPr>
          <a:xfrm>
            <a:off x="268081" y="3089429"/>
            <a:ext cx="6081204" cy="355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5104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600" y="311316"/>
            <a:ext cx="11335357" cy="895315"/>
          </a:xfrm>
        </p:spPr>
        <p:txBody>
          <a:bodyPr/>
          <a:lstStyle/>
          <a:p>
            <a:pPr algn="ctr"/>
            <a:r>
              <a:rPr lang="en-US" sz="4600" dirty="0">
                <a:ln>
                  <a:solidFill>
                    <a:schemeClr val="bg1"/>
                  </a:solidFill>
                </a:ln>
              </a:rPr>
              <a:t>EXISTING CONDITIONS – Bridge &amp; Culvert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36978"/>
            <a:ext cx="4767309" cy="4195481"/>
          </a:xfrm>
        </p:spPr>
        <p:txBody>
          <a:bodyPr>
            <a:normAutofit/>
          </a:bodyPr>
          <a:lstStyle/>
          <a:p>
            <a:r>
              <a:rPr lang="en-US" b="1" dirty="0">
                <a:ln>
                  <a:solidFill>
                    <a:schemeClr val="bg1"/>
                  </a:solidFill>
                </a:ln>
              </a:rPr>
              <a:t>Picture existing bridge immediately adjacent to the SR 48 &amp; Shoup Mill Road intersection.</a:t>
            </a:r>
          </a:p>
          <a:p>
            <a:r>
              <a:rPr lang="en-US" b="1" dirty="0">
                <a:ln>
                  <a:solidFill>
                    <a:schemeClr val="bg1"/>
                  </a:solidFill>
                </a:ln>
              </a:rPr>
              <a:t>Structurally deficient bridge with a general condition rating of 2 out of 9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738" t="22658" r="23145" b="22658"/>
          <a:stretch/>
        </p:blipFill>
        <p:spPr>
          <a:xfrm>
            <a:off x="5504155" y="2201884"/>
            <a:ext cx="6156801" cy="434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FA6B3F-3BAD-4BDC-BADE-C2133701F4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74" t="38768" r="20603" b="22658"/>
          <a:stretch/>
        </p:blipFill>
        <p:spPr>
          <a:xfrm>
            <a:off x="268081" y="3974675"/>
            <a:ext cx="4696078" cy="257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324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802" y="2230884"/>
            <a:ext cx="11292396" cy="2396232"/>
          </a:xfrm>
        </p:spPr>
        <p:txBody>
          <a:bodyPr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</a:rPr>
              <a:t>MOT-SHOUP MILL-14.66</a:t>
            </a:r>
            <a:br>
              <a:rPr lang="en-US" sz="4400" b="1" dirty="0">
                <a:ln>
                  <a:solidFill>
                    <a:schemeClr val="bg1"/>
                  </a:solidFill>
                </a:ln>
              </a:rPr>
            </a:br>
            <a:r>
              <a:rPr lang="en-US" sz="4400" b="1" dirty="0">
                <a:ln>
                  <a:solidFill>
                    <a:schemeClr val="bg1"/>
                  </a:solidFill>
                </a:ln>
              </a:rPr>
              <a:t>SHOUP MILL ROAD IMPROVEMENT</a:t>
            </a:r>
            <a:br>
              <a:rPr lang="en-US" sz="4400" b="1" dirty="0">
                <a:ln>
                  <a:solidFill>
                    <a:schemeClr val="bg1"/>
                  </a:solidFill>
                </a:ln>
              </a:rPr>
            </a:br>
            <a:r>
              <a:rPr lang="en-US" sz="4400" b="1" dirty="0">
                <a:ln>
                  <a:solidFill>
                    <a:schemeClr val="bg1"/>
                  </a:solidFill>
                </a:ln>
              </a:rPr>
              <a:t>PID 110332, JOB NO. 2018-20</a:t>
            </a:r>
          </a:p>
        </p:txBody>
      </p:sp>
    </p:spTree>
    <p:extLst>
      <p:ext uri="{BB962C8B-B14F-4D97-AF65-F5344CB8AC3E}">
        <p14:creationId xmlns:p14="http://schemas.microsoft.com/office/powerpoint/2010/main" val="29367607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600" y="311316"/>
            <a:ext cx="11335357" cy="895315"/>
          </a:xfrm>
        </p:spPr>
        <p:txBody>
          <a:bodyPr/>
          <a:lstStyle/>
          <a:p>
            <a:pPr algn="ctr"/>
            <a:r>
              <a:rPr lang="en-US" sz="4600" dirty="0">
                <a:ln>
                  <a:solidFill>
                    <a:schemeClr val="bg1"/>
                  </a:solidFill>
                </a:ln>
              </a:rPr>
              <a:t>EXISTING CONDITIONS – Pedestrian &amp; Bike Facilities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599" y="3641136"/>
            <a:ext cx="6634493" cy="1534546"/>
          </a:xfrm>
        </p:spPr>
        <p:txBody>
          <a:bodyPr>
            <a:normAutofit/>
          </a:bodyPr>
          <a:lstStyle/>
          <a:p>
            <a:r>
              <a:rPr lang="en-US" b="1" dirty="0">
                <a:ln>
                  <a:solidFill>
                    <a:schemeClr val="bg1"/>
                  </a:solidFill>
                </a:ln>
              </a:rPr>
              <a:t>Picture to the right: Existing RTA stop with no adjacent pedestrian or shared-use path facility.  Said stop is located adjacent to Horizon Science Academy.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2658" r="58646" b="22658"/>
          <a:stretch/>
        </p:blipFill>
        <p:spPr>
          <a:xfrm>
            <a:off x="7573244" y="2143432"/>
            <a:ext cx="4134133" cy="410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3439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600" y="311316"/>
            <a:ext cx="11335357" cy="895315"/>
          </a:xfrm>
        </p:spPr>
        <p:txBody>
          <a:bodyPr/>
          <a:lstStyle/>
          <a:p>
            <a:pPr algn="ctr"/>
            <a:r>
              <a:rPr lang="en-US" sz="4600" dirty="0">
                <a:ln>
                  <a:solidFill>
                    <a:schemeClr val="bg1"/>
                  </a:solidFill>
                </a:ln>
              </a:rPr>
              <a:t>PROPOSED RIGHT-OF-WAY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627" y="5940910"/>
            <a:ext cx="11542746" cy="895315"/>
          </a:xfrm>
        </p:spPr>
        <p:txBody>
          <a:bodyPr>
            <a:normAutofit/>
          </a:bodyPr>
          <a:lstStyle/>
          <a:p>
            <a:r>
              <a:rPr lang="en-US" b="1" dirty="0">
                <a:ln>
                  <a:solidFill>
                    <a:schemeClr val="bg1"/>
                  </a:solidFill>
                </a:ln>
              </a:rPr>
              <a:t>Warranty Deed = 0.3182 Acres				Standard Highway Easement = 0.5983 Acres</a:t>
            </a:r>
          </a:p>
          <a:p>
            <a:r>
              <a:rPr lang="en-US" b="1" dirty="0">
                <a:ln>
                  <a:solidFill>
                    <a:schemeClr val="bg1"/>
                  </a:solidFill>
                </a:ln>
              </a:rPr>
              <a:t>Storm or Sanitary Sewer Easement = 0.0328 Acres		Temporary Easement = 0.7822 Acres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285" r="285"/>
          <a:stretch/>
        </p:blipFill>
        <p:spPr>
          <a:xfrm>
            <a:off x="1227056" y="1206631"/>
            <a:ext cx="9737887" cy="480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863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1"/>
          <p:cNvSpPr>
            <a:spLocks noGrp="1"/>
          </p:cNvSpPr>
          <p:nvPr>
            <p:ph sz="half" idx="1"/>
          </p:nvPr>
        </p:nvSpPr>
        <p:spPr>
          <a:xfrm>
            <a:off x="1742537" y="1752602"/>
            <a:ext cx="8865079" cy="371654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en-US" sz="4000" dirty="0"/>
          </a:p>
          <a:p>
            <a:pPr marL="0" indent="0">
              <a:buNone/>
            </a:pPr>
            <a:endParaRPr lang="en-US" altLang="en-US" sz="4000" dirty="0"/>
          </a:p>
        </p:txBody>
      </p:sp>
      <p:sp>
        <p:nvSpPr>
          <p:cNvPr id="16387" name="Title 3"/>
          <p:cNvSpPr>
            <a:spLocks noGrp="1"/>
          </p:cNvSpPr>
          <p:nvPr>
            <p:ph type="title"/>
          </p:nvPr>
        </p:nvSpPr>
        <p:spPr>
          <a:xfrm>
            <a:off x="437070" y="270294"/>
            <a:ext cx="10773474" cy="685800"/>
          </a:xfrm>
        </p:spPr>
        <p:txBody>
          <a:bodyPr>
            <a:noAutofit/>
          </a:bodyPr>
          <a:lstStyle/>
          <a:p>
            <a:pPr algn="ctr"/>
            <a:r>
              <a:rPr lang="en-US" altLang="en-US" sz="4800" b="1" dirty="0">
                <a:ln>
                  <a:solidFill>
                    <a:schemeClr val="bg1"/>
                  </a:solidFill>
                </a:ln>
              </a:rPr>
              <a:t>PROJECT COSTS AND FUNDING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80161" y="1271847"/>
            <a:ext cx="1028284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chemeClr val="bg1"/>
                  </a:solidFill>
                </a:ln>
              </a:rPr>
              <a:t>Design Engineering                     $666,640</a:t>
            </a:r>
          </a:p>
          <a:p>
            <a:r>
              <a:rPr lang="en-US" sz="3200" dirty="0">
                <a:ln>
                  <a:solidFill>
                    <a:schemeClr val="bg1"/>
                  </a:solidFill>
                </a:ln>
              </a:rPr>
              <a:t>Construction							   $4,290,000</a:t>
            </a:r>
          </a:p>
          <a:p>
            <a:endParaRPr lang="en-US" sz="3200" dirty="0">
              <a:ln>
                <a:solidFill>
                  <a:schemeClr val="bg1"/>
                </a:solidFill>
              </a:ln>
            </a:endParaRPr>
          </a:p>
          <a:p>
            <a:r>
              <a:rPr lang="en-US" sz="3200" dirty="0">
                <a:ln>
                  <a:solidFill>
                    <a:schemeClr val="bg1"/>
                  </a:solidFill>
                </a:ln>
              </a:rPr>
              <a:t>Cost of easements to be determined by real estate appraisals</a:t>
            </a:r>
          </a:p>
          <a:p>
            <a:endParaRPr lang="en-US" sz="2400" dirty="0">
              <a:ln>
                <a:solidFill>
                  <a:schemeClr val="bg1"/>
                </a:solidFill>
              </a:ln>
            </a:endParaRPr>
          </a:p>
          <a:p>
            <a:endParaRPr lang="en-US" sz="2400" dirty="0">
              <a:ln>
                <a:solidFill>
                  <a:schemeClr val="bg1"/>
                </a:solidFill>
              </a:ln>
            </a:endParaRPr>
          </a:p>
          <a:p>
            <a:r>
              <a:rPr lang="en-US" sz="3200" dirty="0">
                <a:ln>
                  <a:solidFill>
                    <a:schemeClr val="bg1"/>
                  </a:solidFill>
                </a:ln>
              </a:rPr>
              <a:t>Federal Grant through MVRPC will cover $2,693,404 eligible project costs.</a:t>
            </a:r>
          </a:p>
          <a:p>
            <a:endParaRPr lang="en-US" sz="3200" dirty="0">
              <a:ln>
                <a:solidFill>
                  <a:schemeClr val="bg1"/>
                </a:solidFill>
              </a:ln>
            </a:endParaRPr>
          </a:p>
          <a:p>
            <a:r>
              <a:rPr lang="en-US" sz="3200" dirty="0">
                <a:ln>
                  <a:solidFill>
                    <a:schemeClr val="bg1"/>
                  </a:solidFill>
                </a:ln>
              </a:rPr>
              <a:t>Will pursue Ohio Public Works Commission funding. </a:t>
            </a:r>
          </a:p>
        </p:txBody>
      </p:sp>
    </p:spTree>
    <p:extLst>
      <p:ext uri="{BB962C8B-B14F-4D97-AF65-F5344CB8AC3E}">
        <p14:creationId xmlns:p14="http://schemas.microsoft.com/office/powerpoint/2010/main" val="38096307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le 3"/>
          <p:cNvSpPr>
            <a:spLocks noGrp="1"/>
          </p:cNvSpPr>
          <p:nvPr>
            <p:ph type="title"/>
          </p:nvPr>
        </p:nvSpPr>
        <p:spPr>
          <a:xfrm>
            <a:off x="437070" y="270294"/>
            <a:ext cx="10773474" cy="685800"/>
          </a:xfrm>
        </p:spPr>
        <p:txBody>
          <a:bodyPr>
            <a:noAutofit/>
          </a:bodyPr>
          <a:lstStyle/>
          <a:p>
            <a:pPr algn="ctr"/>
            <a:r>
              <a:rPr lang="en-US" altLang="en-US" sz="4800" b="1" dirty="0">
                <a:ln>
                  <a:solidFill>
                    <a:schemeClr val="bg1"/>
                  </a:solidFill>
                </a:ln>
              </a:rPr>
              <a:t>PROJECT SCHEDULE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8655" y="2305615"/>
            <a:ext cx="1155469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n>
                  <a:solidFill>
                    <a:schemeClr val="bg1"/>
                  </a:solidFill>
                </a:ln>
              </a:rPr>
              <a:t>Right-of-Way Acquisition			September 2022 – August 2023</a:t>
            </a:r>
          </a:p>
          <a:p>
            <a:endParaRPr lang="en-US" sz="2800" dirty="0">
              <a:ln>
                <a:solidFill>
                  <a:schemeClr val="bg1"/>
                </a:solidFill>
              </a:ln>
            </a:endParaRPr>
          </a:p>
          <a:p>
            <a:r>
              <a:rPr lang="en-US" sz="2800" dirty="0">
                <a:ln>
                  <a:solidFill>
                    <a:schemeClr val="bg1"/>
                  </a:solidFill>
                </a:ln>
              </a:rPr>
              <a:t>Utility Relocation						September 2022 – March 2024</a:t>
            </a:r>
          </a:p>
          <a:p>
            <a:r>
              <a:rPr lang="en-US" sz="2800" dirty="0">
                <a:ln>
                  <a:solidFill>
                    <a:schemeClr val="bg1"/>
                  </a:solidFill>
                </a:ln>
              </a:rPr>
              <a:t>						</a:t>
            </a:r>
          </a:p>
          <a:p>
            <a:r>
              <a:rPr lang="en-US" sz="2800" dirty="0">
                <a:ln>
                  <a:solidFill>
                    <a:schemeClr val="bg1"/>
                  </a:solidFill>
                </a:ln>
              </a:rPr>
              <a:t>Construction 							March 2024 – May 2025</a:t>
            </a:r>
          </a:p>
        </p:txBody>
      </p:sp>
    </p:spTree>
    <p:extLst>
      <p:ext uri="{BB962C8B-B14F-4D97-AF65-F5344CB8AC3E}">
        <p14:creationId xmlns:p14="http://schemas.microsoft.com/office/powerpoint/2010/main" val="157821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124692"/>
            <a:ext cx="10975082" cy="623453"/>
          </a:xfrm>
        </p:spPr>
        <p:txBody>
          <a:bodyPr/>
          <a:lstStyle/>
          <a:p>
            <a:pPr algn="ctr"/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Detour Routes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0F2EC5-29D8-4EA6-B662-DC8F1C16D4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28075" y="937020"/>
            <a:ext cx="7935850" cy="51349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C442AA-C52E-49F8-8D5C-666A4CC03D82}"/>
              </a:ext>
            </a:extLst>
          </p:cNvPr>
          <p:cNvSpPr txBox="1"/>
          <p:nvPr/>
        </p:nvSpPr>
        <p:spPr>
          <a:xfrm>
            <a:off x="1217100" y="6260856"/>
            <a:ext cx="9347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Traffic will be maintained on Shoup Mill Road and Sue Ann Blvd during the project</a:t>
            </a:r>
          </a:p>
        </p:txBody>
      </p:sp>
    </p:spTree>
    <p:extLst>
      <p:ext uri="{BB962C8B-B14F-4D97-AF65-F5344CB8AC3E}">
        <p14:creationId xmlns:p14="http://schemas.microsoft.com/office/powerpoint/2010/main" val="39686438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000" dirty="0">
                <a:ln>
                  <a:solidFill>
                    <a:schemeClr val="bg1"/>
                  </a:solidFill>
                </a:ln>
              </a:rPr>
              <a:t>QUESTIONS?</a:t>
            </a:r>
          </a:p>
          <a:p>
            <a:pPr marL="0" indent="0">
              <a:buNone/>
            </a:pP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999168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64008"/>
            <a:ext cx="10875329" cy="658368"/>
          </a:xfrm>
        </p:spPr>
        <p:txBody>
          <a:bodyPr/>
          <a:lstStyle/>
          <a:p>
            <a:pPr algn="ctr"/>
            <a:r>
              <a:rPr lang="en-US" dirty="0">
                <a:ln>
                  <a:solidFill>
                    <a:schemeClr val="bg1"/>
                  </a:solidFill>
                </a:ln>
              </a:rPr>
              <a:t>PROJECT LOCATION</a:t>
            </a:r>
            <a:br>
              <a:rPr lang="en-US" dirty="0"/>
            </a:b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09128A-4781-4729-A1BC-42F8E43DBE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29" t="14537" r="14082" b="32759"/>
          <a:stretch/>
        </p:blipFill>
        <p:spPr>
          <a:xfrm>
            <a:off x="1157545" y="1464021"/>
            <a:ext cx="9686666" cy="50283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9B195A-5996-4FF3-A50B-5B8254D24FD0}"/>
              </a:ext>
            </a:extLst>
          </p:cNvPr>
          <p:cNvSpPr txBox="1"/>
          <p:nvPr/>
        </p:nvSpPr>
        <p:spPr>
          <a:xfrm>
            <a:off x="4258320" y="2972322"/>
            <a:ext cx="1971413" cy="646331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CONSTRUCTION LIMITS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5B3ED26-48BC-4B7C-9EAA-D7C5BFA66263}"/>
              </a:ext>
            </a:extLst>
          </p:cNvPr>
          <p:cNvCxnSpPr>
            <a:cxnSpLocks/>
          </p:cNvCxnSpPr>
          <p:nvPr/>
        </p:nvCxnSpPr>
        <p:spPr>
          <a:xfrm>
            <a:off x="6247746" y="3280635"/>
            <a:ext cx="662101" cy="91699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B166D31D-FBA5-40F9-980C-E0D3681C0720}"/>
              </a:ext>
            </a:extLst>
          </p:cNvPr>
          <p:cNvSpPr/>
          <p:nvPr/>
        </p:nvSpPr>
        <p:spPr>
          <a:xfrm rot="16200000">
            <a:off x="10515028" y="438721"/>
            <a:ext cx="658367" cy="485775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F20D85-C3CC-4D7D-8B27-66FE981E034D}"/>
              </a:ext>
            </a:extLst>
          </p:cNvPr>
          <p:cNvSpPr txBox="1"/>
          <p:nvPr/>
        </p:nvSpPr>
        <p:spPr>
          <a:xfrm>
            <a:off x="10601324" y="1027788"/>
            <a:ext cx="485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>
                  <a:solidFill>
                    <a:schemeClr val="bg1"/>
                  </a:solidFill>
                </a:ln>
              </a:rPr>
              <a:t>N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ED12889-8A1F-41BF-A6BD-2BBB3512B177}"/>
              </a:ext>
            </a:extLst>
          </p:cNvPr>
          <p:cNvCxnSpPr>
            <a:cxnSpLocks/>
          </p:cNvCxnSpPr>
          <p:nvPr/>
        </p:nvCxnSpPr>
        <p:spPr>
          <a:xfrm>
            <a:off x="3014351" y="3110890"/>
            <a:ext cx="1859307" cy="3396359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ACD5A53-1467-413D-A754-8551C7B84759}"/>
              </a:ext>
            </a:extLst>
          </p:cNvPr>
          <p:cNvSpPr txBox="1"/>
          <p:nvPr/>
        </p:nvSpPr>
        <p:spPr>
          <a:xfrm rot="2515460">
            <a:off x="8172972" y="5525743"/>
            <a:ext cx="2264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>
                  <a:solidFill>
                    <a:schemeClr val="bg1"/>
                  </a:solidFill>
                </a:ln>
              </a:rPr>
              <a:t>RIVERSIDE DRIVE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9091A65-BBB5-4E5A-9E78-714AD8773638}"/>
              </a:ext>
            </a:extLst>
          </p:cNvPr>
          <p:cNvSpPr txBox="1"/>
          <p:nvPr/>
        </p:nvSpPr>
        <p:spPr>
          <a:xfrm rot="2895561">
            <a:off x="7823388" y="2227804"/>
            <a:ext cx="2223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>
                  <a:solidFill>
                    <a:schemeClr val="bg1"/>
                  </a:solidFill>
                </a:ln>
              </a:rPr>
              <a:t>STILLWATER RIVER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6E5845C-3CDF-4B8B-9868-4F6C0FB34531}"/>
              </a:ext>
            </a:extLst>
          </p:cNvPr>
          <p:cNvCxnSpPr>
            <a:cxnSpLocks/>
          </p:cNvCxnSpPr>
          <p:nvPr/>
        </p:nvCxnSpPr>
        <p:spPr>
          <a:xfrm>
            <a:off x="1733731" y="1549314"/>
            <a:ext cx="644897" cy="731973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9100D8EE-CEB8-4B14-8E6F-74CF1A5F6654}"/>
              </a:ext>
            </a:extLst>
          </p:cNvPr>
          <p:cNvSpPr txBox="1"/>
          <p:nvPr/>
        </p:nvSpPr>
        <p:spPr>
          <a:xfrm>
            <a:off x="4105193" y="3899695"/>
            <a:ext cx="2324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>
                  <a:solidFill>
                    <a:schemeClr val="bg1"/>
                  </a:solidFill>
                </a:ln>
              </a:rPr>
              <a:t>SHOUP MILL ROAD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06019F3-F134-4EBF-B56A-210323919154}"/>
              </a:ext>
            </a:extLst>
          </p:cNvPr>
          <p:cNvSpPr txBox="1"/>
          <p:nvPr/>
        </p:nvSpPr>
        <p:spPr>
          <a:xfrm rot="5066637">
            <a:off x="5154122" y="5452905"/>
            <a:ext cx="1859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>
                  <a:solidFill>
                    <a:schemeClr val="bg1"/>
                  </a:solidFill>
                </a:ln>
              </a:rPr>
              <a:t>SUE ANN BLVD.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7557390-5FA6-45E1-8329-AD46101F500E}"/>
              </a:ext>
            </a:extLst>
          </p:cNvPr>
          <p:cNvSpPr txBox="1"/>
          <p:nvPr/>
        </p:nvSpPr>
        <p:spPr>
          <a:xfrm rot="3356646">
            <a:off x="4445121" y="5872358"/>
            <a:ext cx="937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>
                  <a:solidFill>
                    <a:schemeClr val="bg1"/>
                  </a:solidFill>
                </a:ln>
              </a:rPr>
              <a:t>SR 48</a:t>
            </a: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51ECA01B-F29E-451F-86E1-6D70AAA1C246}"/>
              </a:ext>
            </a:extLst>
          </p:cNvPr>
          <p:cNvSpPr/>
          <p:nvPr/>
        </p:nvSpPr>
        <p:spPr>
          <a:xfrm>
            <a:off x="2337847" y="2253006"/>
            <a:ext cx="735291" cy="970961"/>
          </a:xfrm>
          <a:custGeom>
            <a:avLst/>
            <a:gdLst>
              <a:gd name="connsiteX0" fmla="*/ 735291 w 735291"/>
              <a:gd name="connsiteY0" fmla="*/ 970961 h 970961"/>
              <a:gd name="connsiteX1" fmla="*/ 471341 w 735291"/>
              <a:gd name="connsiteY1" fmla="*/ 490194 h 970961"/>
              <a:gd name="connsiteX2" fmla="*/ 0 w 735291"/>
              <a:gd name="connsiteY2" fmla="*/ 0 h 970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5291" h="970961">
                <a:moveTo>
                  <a:pt x="735291" y="970961"/>
                </a:moveTo>
                <a:cubicBezTo>
                  <a:pt x="664590" y="811491"/>
                  <a:pt x="593889" y="652021"/>
                  <a:pt x="471341" y="490194"/>
                </a:cubicBezTo>
                <a:cubicBezTo>
                  <a:pt x="348792" y="328367"/>
                  <a:pt x="174396" y="164183"/>
                  <a:pt x="0" y="0"/>
                </a:cubicBezTo>
              </a:path>
            </a:pathLst>
          </a:custGeom>
          <a:noFill/>
          <a:ln w="539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E903F552-C7B7-46F9-A446-24BD115C94D8}"/>
              </a:ext>
            </a:extLst>
          </p:cNvPr>
          <p:cNvSpPr/>
          <p:nvPr/>
        </p:nvSpPr>
        <p:spPr>
          <a:xfrm>
            <a:off x="8489170" y="4401567"/>
            <a:ext cx="2366128" cy="1772239"/>
          </a:xfrm>
          <a:custGeom>
            <a:avLst/>
            <a:gdLst>
              <a:gd name="connsiteX0" fmla="*/ 0 w 2366128"/>
              <a:gd name="connsiteY0" fmla="*/ 0 h 1772239"/>
              <a:gd name="connsiteX1" fmla="*/ 254524 w 2366128"/>
              <a:gd name="connsiteY1" fmla="*/ 490194 h 1772239"/>
              <a:gd name="connsiteX2" fmla="*/ 395926 w 2366128"/>
              <a:gd name="connsiteY2" fmla="*/ 603316 h 1772239"/>
              <a:gd name="connsiteX3" fmla="*/ 707010 w 2366128"/>
              <a:gd name="connsiteY3" fmla="*/ 886120 h 1772239"/>
              <a:gd name="connsiteX4" fmla="*/ 1498862 w 2366128"/>
              <a:gd name="connsiteY4" fmla="*/ 1489435 h 1772239"/>
              <a:gd name="connsiteX5" fmla="*/ 1772239 w 2366128"/>
              <a:gd name="connsiteY5" fmla="*/ 1611984 h 1772239"/>
              <a:gd name="connsiteX6" fmla="*/ 2083324 w 2366128"/>
              <a:gd name="connsiteY6" fmla="*/ 1743959 h 1772239"/>
              <a:gd name="connsiteX7" fmla="*/ 2366128 w 2366128"/>
              <a:gd name="connsiteY7" fmla="*/ 1772239 h 1772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66128" h="1772239">
                <a:moveTo>
                  <a:pt x="0" y="0"/>
                </a:moveTo>
                <a:lnTo>
                  <a:pt x="254524" y="490194"/>
                </a:lnTo>
                <a:lnTo>
                  <a:pt x="395926" y="603316"/>
                </a:lnTo>
                <a:lnTo>
                  <a:pt x="707010" y="886120"/>
                </a:lnTo>
                <a:lnTo>
                  <a:pt x="1498862" y="1489435"/>
                </a:lnTo>
                <a:lnTo>
                  <a:pt x="1772239" y="1611984"/>
                </a:lnTo>
                <a:lnTo>
                  <a:pt x="2083324" y="1743959"/>
                </a:lnTo>
                <a:lnTo>
                  <a:pt x="2366128" y="1772239"/>
                </a:lnTo>
              </a:path>
            </a:pathLst>
          </a:cu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BD536EB9-0508-49F7-8352-6D703FD4A8D9}"/>
              </a:ext>
            </a:extLst>
          </p:cNvPr>
          <p:cNvSpPr/>
          <p:nvPr/>
        </p:nvSpPr>
        <p:spPr>
          <a:xfrm>
            <a:off x="1800520" y="3544478"/>
            <a:ext cx="7880808" cy="876693"/>
          </a:xfrm>
          <a:custGeom>
            <a:avLst/>
            <a:gdLst>
              <a:gd name="connsiteX0" fmla="*/ 0 w 7880808"/>
              <a:gd name="connsiteY0" fmla="*/ 735291 h 876693"/>
              <a:gd name="connsiteX1" fmla="*/ 5429839 w 7880808"/>
              <a:gd name="connsiteY1" fmla="*/ 876693 h 876693"/>
              <a:gd name="connsiteX2" fmla="*/ 5929459 w 7880808"/>
              <a:gd name="connsiteY2" fmla="*/ 857840 h 876693"/>
              <a:gd name="connsiteX3" fmla="*/ 6466787 w 7880808"/>
              <a:gd name="connsiteY3" fmla="*/ 763571 h 876693"/>
              <a:gd name="connsiteX4" fmla="*/ 7041822 w 7880808"/>
              <a:gd name="connsiteY4" fmla="*/ 584462 h 876693"/>
              <a:gd name="connsiteX5" fmla="*/ 7588577 w 7880808"/>
              <a:gd name="connsiteY5" fmla="*/ 235670 h 876693"/>
              <a:gd name="connsiteX6" fmla="*/ 7880808 w 7880808"/>
              <a:gd name="connsiteY6" fmla="*/ 0 h 876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80808" h="876693">
                <a:moveTo>
                  <a:pt x="0" y="735291"/>
                </a:moveTo>
                <a:lnTo>
                  <a:pt x="5429839" y="876693"/>
                </a:lnTo>
                <a:lnTo>
                  <a:pt x="5929459" y="857840"/>
                </a:lnTo>
                <a:lnTo>
                  <a:pt x="6466787" y="763571"/>
                </a:lnTo>
                <a:lnTo>
                  <a:pt x="7041822" y="584462"/>
                </a:lnTo>
                <a:lnTo>
                  <a:pt x="7588577" y="235670"/>
                </a:lnTo>
                <a:lnTo>
                  <a:pt x="7880808" y="0"/>
                </a:lnTo>
              </a:path>
            </a:pathLst>
          </a:custGeom>
          <a:noFill/>
          <a:ln w="1524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E9AA0DC3-A416-40EF-B4E7-693F5365BB59}"/>
              </a:ext>
            </a:extLst>
          </p:cNvPr>
          <p:cNvSpPr/>
          <p:nvPr/>
        </p:nvSpPr>
        <p:spPr>
          <a:xfrm>
            <a:off x="1640264" y="3337089"/>
            <a:ext cx="8229600" cy="1272618"/>
          </a:xfrm>
          <a:custGeom>
            <a:avLst/>
            <a:gdLst>
              <a:gd name="connsiteX0" fmla="*/ 37707 w 8229600"/>
              <a:gd name="connsiteY0" fmla="*/ 772998 h 1272618"/>
              <a:gd name="connsiteX1" fmla="*/ 0 w 8229600"/>
              <a:gd name="connsiteY1" fmla="*/ 1093509 h 1272618"/>
              <a:gd name="connsiteX2" fmla="*/ 5948313 w 8229600"/>
              <a:gd name="connsiteY2" fmla="*/ 1272618 h 1272618"/>
              <a:gd name="connsiteX3" fmla="*/ 6579909 w 8229600"/>
              <a:gd name="connsiteY3" fmla="*/ 1178350 h 1272618"/>
              <a:gd name="connsiteX4" fmla="*/ 7079530 w 8229600"/>
              <a:gd name="connsiteY4" fmla="*/ 1027521 h 1272618"/>
              <a:gd name="connsiteX5" fmla="*/ 7541443 w 8229600"/>
              <a:gd name="connsiteY5" fmla="*/ 791851 h 1272618"/>
              <a:gd name="connsiteX6" fmla="*/ 7975076 w 8229600"/>
              <a:gd name="connsiteY6" fmla="*/ 527901 h 1272618"/>
              <a:gd name="connsiteX7" fmla="*/ 8229600 w 8229600"/>
              <a:gd name="connsiteY7" fmla="*/ 292231 h 1272618"/>
              <a:gd name="connsiteX8" fmla="*/ 7993930 w 8229600"/>
              <a:gd name="connsiteY8" fmla="*/ 0 h 1272618"/>
              <a:gd name="connsiteX9" fmla="*/ 7541443 w 8229600"/>
              <a:gd name="connsiteY9" fmla="*/ 386499 h 1272618"/>
              <a:gd name="connsiteX10" fmla="*/ 7051249 w 8229600"/>
              <a:gd name="connsiteY10" fmla="*/ 688156 h 1272618"/>
              <a:gd name="connsiteX11" fmla="*/ 6627043 w 8229600"/>
              <a:gd name="connsiteY11" fmla="*/ 820132 h 1272618"/>
              <a:gd name="connsiteX12" fmla="*/ 6070862 w 8229600"/>
              <a:gd name="connsiteY12" fmla="*/ 904973 h 1272618"/>
              <a:gd name="connsiteX13" fmla="*/ 5090474 w 8229600"/>
              <a:gd name="connsiteY13" fmla="*/ 904973 h 1272618"/>
              <a:gd name="connsiteX14" fmla="*/ 37707 w 8229600"/>
              <a:gd name="connsiteY14" fmla="*/ 772998 h 1272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229600" h="1272618">
                <a:moveTo>
                  <a:pt x="37707" y="772998"/>
                </a:moveTo>
                <a:lnTo>
                  <a:pt x="0" y="1093509"/>
                </a:lnTo>
                <a:lnTo>
                  <a:pt x="5948313" y="1272618"/>
                </a:lnTo>
                <a:lnTo>
                  <a:pt x="6579909" y="1178350"/>
                </a:lnTo>
                <a:lnTo>
                  <a:pt x="7079530" y="1027521"/>
                </a:lnTo>
                <a:lnTo>
                  <a:pt x="7541443" y="791851"/>
                </a:lnTo>
                <a:lnTo>
                  <a:pt x="7975076" y="527901"/>
                </a:lnTo>
                <a:lnTo>
                  <a:pt x="8229600" y="292231"/>
                </a:lnTo>
                <a:lnTo>
                  <a:pt x="7993930" y="0"/>
                </a:lnTo>
                <a:lnTo>
                  <a:pt x="7541443" y="386499"/>
                </a:lnTo>
                <a:lnTo>
                  <a:pt x="7051249" y="688156"/>
                </a:lnTo>
                <a:lnTo>
                  <a:pt x="6627043" y="820132"/>
                </a:lnTo>
                <a:lnTo>
                  <a:pt x="6070862" y="904973"/>
                </a:lnTo>
                <a:lnTo>
                  <a:pt x="5090474" y="904973"/>
                </a:lnTo>
                <a:lnTo>
                  <a:pt x="37707" y="772998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50728A8-378F-484A-B3BA-67501136A08B}"/>
              </a:ext>
            </a:extLst>
          </p:cNvPr>
          <p:cNvSpPr txBox="1"/>
          <p:nvPr/>
        </p:nvSpPr>
        <p:spPr>
          <a:xfrm>
            <a:off x="6743455" y="2907089"/>
            <a:ext cx="2264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>
                  <a:solidFill>
                    <a:schemeClr val="bg1"/>
                  </a:solidFill>
                </a:ln>
              </a:rPr>
              <a:t>SINCLAIR PARK</a:t>
            </a:r>
          </a:p>
        </p:txBody>
      </p:sp>
    </p:spTree>
    <p:extLst>
      <p:ext uri="{BB962C8B-B14F-4D97-AF65-F5344CB8AC3E}">
        <p14:creationId xmlns:p14="http://schemas.microsoft.com/office/powerpoint/2010/main" val="2579810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64008"/>
            <a:ext cx="10875329" cy="658368"/>
          </a:xfrm>
        </p:spPr>
        <p:txBody>
          <a:bodyPr/>
          <a:lstStyle/>
          <a:p>
            <a:pPr algn="ctr"/>
            <a:r>
              <a:rPr lang="en-US" dirty="0">
                <a:ln>
                  <a:solidFill>
                    <a:schemeClr val="bg1"/>
                  </a:solidFill>
                </a:ln>
              </a:rPr>
              <a:t>PROJECT CORRIDOR</a:t>
            </a:r>
            <a:br>
              <a:rPr lang="en-US" dirty="0"/>
            </a:b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09128A-4781-4729-A1BC-42F8E43DBE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86" t="21609" r="4722" b="32046"/>
          <a:stretch/>
        </p:blipFill>
        <p:spPr>
          <a:xfrm>
            <a:off x="479393" y="1356371"/>
            <a:ext cx="11230254" cy="486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83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64008"/>
            <a:ext cx="10875329" cy="658368"/>
          </a:xfrm>
        </p:spPr>
        <p:txBody>
          <a:bodyPr/>
          <a:lstStyle/>
          <a:p>
            <a:pPr algn="ctr"/>
            <a:r>
              <a:rPr lang="en-US" dirty="0">
                <a:ln>
                  <a:solidFill>
                    <a:schemeClr val="bg1"/>
                  </a:solidFill>
                </a:ln>
              </a:rPr>
              <a:t>PROJECT CORRIDOR</a:t>
            </a:r>
            <a:br>
              <a:rPr lang="en-US" dirty="0"/>
            </a:b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09128A-4781-4729-A1BC-42F8E43DBE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69" t="26827" r="4539" b="31784"/>
          <a:stretch/>
        </p:blipFill>
        <p:spPr>
          <a:xfrm>
            <a:off x="532659" y="1908700"/>
            <a:ext cx="11239823" cy="435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24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64008"/>
            <a:ext cx="10875329" cy="658368"/>
          </a:xfrm>
        </p:spPr>
        <p:txBody>
          <a:bodyPr/>
          <a:lstStyle/>
          <a:p>
            <a:pPr algn="ctr"/>
            <a:r>
              <a:rPr lang="en-US" dirty="0">
                <a:ln>
                  <a:solidFill>
                    <a:schemeClr val="bg1"/>
                  </a:solidFill>
                </a:ln>
              </a:rPr>
              <a:t>PROJECT CORRIDOR</a:t>
            </a:r>
            <a:br>
              <a:rPr lang="en-US" dirty="0"/>
            </a:b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09128A-4781-4729-A1BC-42F8E43DBE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13" t="23835" r="4509" b="32058"/>
          <a:stretch/>
        </p:blipFill>
        <p:spPr>
          <a:xfrm>
            <a:off x="468405" y="1589104"/>
            <a:ext cx="11255190" cy="462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773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64008"/>
            <a:ext cx="10875329" cy="658368"/>
          </a:xfrm>
        </p:spPr>
        <p:txBody>
          <a:bodyPr/>
          <a:lstStyle/>
          <a:p>
            <a:pPr algn="ctr"/>
            <a:r>
              <a:rPr lang="en-US" dirty="0">
                <a:ln>
                  <a:solidFill>
                    <a:schemeClr val="bg1"/>
                  </a:solidFill>
                </a:ln>
              </a:rPr>
              <a:t>PROJECT CORRIDOR</a:t>
            </a:r>
            <a:br>
              <a:rPr lang="en-US" dirty="0"/>
            </a:b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09128A-4781-4729-A1BC-42F8E43DBE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83" t="22218" r="4462" b="31390"/>
          <a:stretch/>
        </p:blipFill>
        <p:spPr>
          <a:xfrm>
            <a:off x="390617" y="1473693"/>
            <a:ext cx="11419728" cy="49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121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64008"/>
            <a:ext cx="10875329" cy="658368"/>
          </a:xfrm>
        </p:spPr>
        <p:txBody>
          <a:bodyPr/>
          <a:lstStyle/>
          <a:p>
            <a:pPr algn="ctr"/>
            <a:r>
              <a:rPr lang="en-US" dirty="0">
                <a:ln>
                  <a:solidFill>
                    <a:schemeClr val="bg1"/>
                  </a:solidFill>
                </a:ln>
              </a:rPr>
              <a:t>PROJECT CORRIDOR</a:t>
            </a:r>
            <a:br>
              <a:rPr lang="en-US" dirty="0"/>
            </a:b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09128A-4781-4729-A1BC-42F8E43DBE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77" t="22218" r="4699" b="32243"/>
          <a:stretch/>
        </p:blipFill>
        <p:spPr>
          <a:xfrm>
            <a:off x="514905" y="1464816"/>
            <a:ext cx="11148444" cy="479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715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64008"/>
            <a:ext cx="10875329" cy="658368"/>
          </a:xfrm>
        </p:spPr>
        <p:txBody>
          <a:bodyPr/>
          <a:lstStyle/>
          <a:p>
            <a:pPr algn="ctr"/>
            <a:r>
              <a:rPr lang="en-US" dirty="0">
                <a:ln>
                  <a:solidFill>
                    <a:schemeClr val="bg1"/>
                  </a:solidFill>
                </a:ln>
              </a:rPr>
              <a:t>PROJECT CORRIDOR</a:t>
            </a:r>
            <a:br>
              <a:rPr lang="en-US" dirty="0"/>
            </a:b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09128A-4781-4729-A1BC-42F8E43DBE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2" t="22218" r="4225" b="31710"/>
          <a:stretch/>
        </p:blipFill>
        <p:spPr>
          <a:xfrm>
            <a:off x="470516" y="1642369"/>
            <a:ext cx="11233442" cy="483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0057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MCE Colors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FFF200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PowerPoint Template" id="{D2CF6F33-20E7-4410-B4F9-D32271B8EA80}" vid="{664D2FDE-1E52-477A-8A19-FC3A3503335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4632</TotalTime>
  <Words>519</Words>
  <Application>Microsoft Office PowerPoint</Application>
  <PresentationFormat>Widescreen</PresentationFormat>
  <Paragraphs>85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Century Gothic</vt:lpstr>
      <vt:lpstr>Wingdings 3</vt:lpstr>
      <vt:lpstr>Ion</vt:lpstr>
      <vt:lpstr>Office of the  Montgomery County Engineer</vt:lpstr>
      <vt:lpstr>MOT-SHOUP MILL-14.66 SHOUP MILL ROAD IMPROVEMENT PID 110332, JOB NO. 2018-20</vt:lpstr>
      <vt:lpstr>PROJECT LOCATION </vt:lpstr>
      <vt:lpstr>PROJECT CORRIDOR </vt:lpstr>
      <vt:lpstr>PROJECT CORRIDOR </vt:lpstr>
      <vt:lpstr>PROJECT CORRIDOR </vt:lpstr>
      <vt:lpstr>PROJECT CORRIDOR </vt:lpstr>
      <vt:lpstr>PROJECT CORRIDOR </vt:lpstr>
      <vt:lpstr>PROJECT CORRIDOR </vt:lpstr>
      <vt:lpstr>PROJECT CORRIDOR </vt:lpstr>
      <vt:lpstr>PROJECT CORRIDOR </vt:lpstr>
      <vt:lpstr>SCOPE OF PROJECT</vt:lpstr>
      <vt:lpstr>EXISTING CONDITIONS – Pavement </vt:lpstr>
      <vt:lpstr>EXISTING CONDITIONS – Medians </vt:lpstr>
      <vt:lpstr>EXISTING CONDITIONS – Storm Sewer</vt:lpstr>
      <vt:lpstr>EXISTING CONDITIONS – Traffic Signal</vt:lpstr>
      <vt:lpstr>EXISTING CONDITIONS – Bridge &amp; Culvert</vt:lpstr>
      <vt:lpstr>EXISTING CONDITIONS – Bridge &amp; Culvert</vt:lpstr>
      <vt:lpstr>EXISTING CONDITIONS – Bridge &amp; Culvert</vt:lpstr>
      <vt:lpstr>EXISTING CONDITIONS – Pedestrian &amp; Bike Facilities</vt:lpstr>
      <vt:lpstr>PROPOSED RIGHT-OF-WAY</vt:lpstr>
      <vt:lpstr>PROJECT COSTS AND FUNDING</vt:lpstr>
      <vt:lpstr>PROJECT SCHEDULE</vt:lpstr>
      <vt:lpstr>Detour Routes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Office of the  Montgomery County Engineer</dc:title>
  <dc:creator>Dickey, Rex</dc:creator>
  <cp:lastModifiedBy>Dura, Joe</cp:lastModifiedBy>
  <cp:revision>216</cp:revision>
  <cp:lastPrinted>2022-06-27T18:25:01Z</cp:lastPrinted>
  <dcterms:created xsi:type="dcterms:W3CDTF">2018-06-05T15:20:16Z</dcterms:created>
  <dcterms:modified xsi:type="dcterms:W3CDTF">2022-07-06T14:14:59Z</dcterms:modified>
</cp:coreProperties>
</file>