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1"/>
  </p:notesMasterIdLst>
  <p:handoutMasterIdLst>
    <p:handoutMasterId r:id="rId32"/>
  </p:handoutMasterIdLst>
  <p:sldIdLst>
    <p:sldId id="295" r:id="rId2"/>
    <p:sldId id="276" r:id="rId3"/>
    <p:sldId id="337" r:id="rId4"/>
    <p:sldId id="381" r:id="rId5"/>
    <p:sldId id="317" r:id="rId6"/>
    <p:sldId id="342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67" r:id="rId15"/>
    <p:sldId id="390" r:id="rId16"/>
    <p:sldId id="365" r:id="rId17"/>
    <p:sldId id="392" r:id="rId18"/>
    <p:sldId id="366" r:id="rId19"/>
    <p:sldId id="393" r:id="rId20"/>
    <p:sldId id="394" r:id="rId21"/>
    <p:sldId id="391" r:id="rId22"/>
    <p:sldId id="395" r:id="rId23"/>
    <p:sldId id="397" r:id="rId24"/>
    <p:sldId id="396" r:id="rId25"/>
    <p:sldId id="398" r:id="rId26"/>
    <p:sldId id="360" r:id="rId27"/>
    <p:sldId id="373" r:id="rId28"/>
    <p:sldId id="362" r:id="rId29"/>
    <p:sldId id="297" r:id="rId3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00"/>
    <a:srgbClr val="FF0000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90" autoAdjust="0"/>
    <p:restoredTop sz="96240" autoAdjust="0"/>
  </p:normalViewPr>
  <p:slideViewPr>
    <p:cSldViewPr>
      <p:cViewPr varScale="1">
        <p:scale>
          <a:sx n="110" d="100"/>
          <a:sy n="110" d="100"/>
        </p:scale>
        <p:origin x="39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0"/>
    </p:cViewPr>
  </p:sorterViewPr>
  <p:notesViewPr>
    <p:cSldViewPr>
      <p:cViewPr varScale="1">
        <p:scale>
          <a:sx n="58" d="100"/>
          <a:sy n="58" d="100"/>
        </p:scale>
        <p:origin x="-1692" y="-78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FD541883-E3D5-417D-8101-8287776540F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8" tIns="48198" rIns="96398" bIns="48198" numCol="1" anchor="t" anchorCtr="0" compatLnSpc="1">
            <a:prstTxWarp prst="textNoShape">
              <a:avLst/>
            </a:prstTxWarp>
          </a:bodyPr>
          <a:lstStyle>
            <a:lvl1pPr defTabSz="96357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8CD77AD6-D954-49AE-9DB7-BEB3BB58A92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1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8" tIns="48198" rIns="96398" bIns="48198" numCol="1" anchor="t" anchorCtr="0" compatLnSpc="1">
            <a:prstTxWarp prst="textNoShape">
              <a:avLst/>
            </a:prstTxWarp>
          </a:bodyPr>
          <a:lstStyle>
            <a:lvl1pPr algn="r" defTabSz="96357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4" name="Rectangle 4">
            <a:extLst>
              <a:ext uri="{FF2B5EF4-FFF2-40B4-BE49-F238E27FC236}">
                <a16:creationId xmlns:a16="http://schemas.microsoft.com/office/drawing/2014/main" id="{4B25DB20-4135-41F9-B7B1-930068B1A7C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18601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8" tIns="48198" rIns="96398" bIns="48198" numCol="1" anchor="b" anchorCtr="0" compatLnSpc="1">
            <a:prstTxWarp prst="textNoShape">
              <a:avLst/>
            </a:prstTxWarp>
          </a:bodyPr>
          <a:lstStyle>
            <a:lvl1pPr defTabSz="96357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1CF72415-C4BB-4918-A65C-6A8F0AD0F6C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18601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8" tIns="48198" rIns="96398" bIns="48198" numCol="1" anchor="b" anchorCtr="0" compatLnSpc="1">
            <a:prstTxWarp prst="textNoShape">
              <a:avLst/>
            </a:prstTxWarp>
          </a:bodyPr>
          <a:lstStyle>
            <a:lvl1pPr algn="r" defTabSz="961884" eaLnBrk="1" hangingPunct="1">
              <a:defRPr sz="1200"/>
            </a:lvl1pPr>
          </a:lstStyle>
          <a:p>
            <a:pPr>
              <a:defRPr/>
            </a:pPr>
            <a:fld id="{D13719EE-CB4A-4A84-8555-FBEF57C1D5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82724BFB-2DB8-4B3C-9C81-A9C0E5EA737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8" tIns="48198" rIns="96398" bIns="48198" numCol="1" anchor="t" anchorCtr="0" compatLnSpc="1">
            <a:prstTxWarp prst="textNoShape">
              <a:avLst/>
            </a:prstTxWarp>
          </a:bodyPr>
          <a:lstStyle>
            <a:lvl1pPr defTabSz="96357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6EFFEBB0-3BF9-49D6-B8F6-DCD1A728579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1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8" tIns="48198" rIns="96398" bIns="48198" numCol="1" anchor="t" anchorCtr="0" compatLnSpc="1">
            <a:prstTxWarp prst="textNoShape">
              <a:avLst/>
            </a:prstTxWarp>
          </a:bodyPr>
          <a:lstStyle>
            <a:lvl1pPr algn="r" defTabSz="96357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8AC0EA9-057E-4136-9AAC-2CC454BCE7F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89" name="Rectangle 5">
            <a:extLst>
              <a:ext uri="{FF2B5EF4-FFF2-40B4-BE49-F238E27FC236}">
                <a16:creationId xmlns:a16="http://schemas.microsoft.com/office/drawing/2014/main" id="{A97421DB-6200-4AF3-A062-2EE4B9FD6B9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9" y="4560889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8" tIns="48198" rIns="96398" bIns="481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6790" name="Rectangle 6">
            <a:extLst>
              <a:ext uri="{FF2B5EF4-FFF2-40B4-BE49-F238E27FC236}">
                <a16:creationId xmlns:a16="http://schemas.microsoft.com/office/drawing/2014/main" id="{FD94C85C-8E5B-44D6-9716-304A8C6B0E3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18601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8" tIns="48198" rIns="96398" bIns="48198" numCol="1" anchor="b" anchorCtr="0" compatLnSpc="1">
            <a:prstTxWarp prst="textNoShape">
              <a:avLst/>
            </a:prstTxWarp>
          </a:bodyPr>
          <a:lstStyle>
            <a:lvl1pPr defTabSz="96357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6791" name="Rectangle 7">
            <a:extLst>
              <a:ext uri="{FF2B5EF4-FFF2-40B4-BE49-F238E27FC236}">
                <a16:creationId xmlns:a16="http://schemas.microsoft.com/office/drawing/2014/main" id="{825DD275-D5BD-4D06-BAE2-8B1495A386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18601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98" tIns="48198" rIns="96398" bIns="48198" numCol="1" anchor="b" anchorCtr="0" compatLnSpc="1">
            <a:prstTxWarp prst="textNoShape">
              <a:avLst/>
            </a:prstTxWarp>
          </a:bodyPr>
          <a:lstStyle>
            <a:lvl1pPr algn="r" defTabSz="961884" eaLnBrk="1" hangingPunct="1">
              <a:defRPr sz="1200"/>
            </a:lvl1pPr>
          </a:lstStyle>
          <a:p>
            <a:pPr>
              <a:defRPr/>
            </a:pPr>
            <a:fld id="{2EE04E3C-5AD0-47AF-A7E8-ADB0157262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1D7B9D4-636C-4EBB-9C62-620151EF7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D31F3667-8F0D-4909-8F89-621BE8E7DE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FDA2711C-50BC-4267-9B1C-DB49F459BA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9678E5C0-07A8-47B3-8152-439D6C445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B80E3CE-7621-420D-9E10-EE78F925A0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5CB0BAD-4E7E-4811-AE8D-C18C4A9626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1FE5FF9-54D6-4660-AF85-09A4ED356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676946D-45BF-4C97-B527-1184A25A2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CD9C4FB1-1ED4-4DC4-A48C-AE8E4E61853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A483F4B8-B635-4794-BB55-04C4854AABD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BD154ACB-D7FD-44C9-8CB6-1AE20F1146E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6057F91-F4EC-43C4-8C1D-B966DFFB3D0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596CD154-4A0E-40E5-8F46-63F28F5F369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62 w 1722"/>
                <a:gd name="T1" fmla="*/ 36 h 66"/>
                <a:gd name="T2" fmla="*/ 1662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62 w 1722"/>
                <a:gd name="T9" fmla="*/ 36 h 66"/>
                <a:gd name="T10" fmla="*/ 1662 w 1722"/>
                <a:gd name="T11" fmla="*/ 36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72101BB7-447D-4257-87F8-917B4BF2D1A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0620190A-2972-422B-BBAA-420A5D0DBE2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45 w 975"/>
                <a:gd name="T1" fmla="*/ 48 h 101"/>
                <a:gd name="T2" fmla="*/ 94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45 w 975"/>
                <a:gd name="T9" fmla="*/ 48 h 101"/>
                <a:gd name="T10" fmla="*/ 94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046D7C43-6DA7-49BC-AD2F-FDD0AC6380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8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81 w 2141"/>
                <a:gd name="T7" fmla="*/ 0 h 198"/>
                <a:gd name="T8" fmla="*/ 208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6E062DD-C2B3-4615-A297-98CC3D3C042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AEB40D9-5140-44A0-8A35-9B70E960EA0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93 w 2517"/>
                <a:gd name="T1" fmla="*/ 276 h 276"/>
                <a:gd name="T2" fmla="*/ 2427 w 2517"/>
                <a:gd name="T3" fmla="*/ 204 h 276"/>
                <a:gd name="T4" fmla="*/ 2170 w 2517"/>
                <a:gd name="T5" fmla="*/ 0 h 276"/>
                <a:gd name="T6" fmla="*/ 0 w 2517"/>
                <a:gd name="T7" fmla="*/ 276 h 276"/>
                <a:gd name="T8" fmla="*/ 2093 w 2517"/>
                <a:gd name="T9" fmla="*/ 276 h 276"/>
                <a:gd name="T10" fmla="*/ 209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CF94ECAE-5FB1-4E91-97BE-7800E939590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06B31B8-A623-43BB-8BFE-4160DBFBC35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9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99 w 729"/>
                <a:gd name="T7" fmla="*/ 240 h 240"/>
                <a:gd name="T8" fmla="*/ 69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F3DE5816-2AAF-4855-8234-6A9AFFFCAE7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553FEB7-CFE9-4B13-A820-75345CC2243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99 w 729"/>
                <a:gd name="T1" fmla="*/ 318 h 318"/>
                <a:gd name="T2" fmla="*/ 69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99 w 729"/>
                <a:gd name="T9" fmla="*/ 318 h 318"/>
                <a:gd name="T10" fmla="*/ 69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6FE004FD-F1B3-41D5-AF5A-E942A71A598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B10377BA-D93C-4CA0-8AE8-1F8650E5248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DBFDD568-84D6-493A-A0B6-E0AB6888A5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65EC86B1-50CF-4AED-9F0A-D52A8B6AC6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A95D9111-BCE9-4F53-9254-994F1BF1040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8474E2B4-CD00-4B2C-94AC-61CF6795992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4AD561F3-C326-4692-8F0C-0B06DDBF61F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1C4A2548-B1F0-481C-81FC-CF6226996DB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DA190EA1-11AF-4EEB-98F2-E034E04F097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3127AA4F-5F29-4A21-BB69-9DF06D1109C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EA62D05A-3136-4762-9812-85D43F8D4B3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B1A6F181-6733-4332-BB67-7FCA6EEEB49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E1EF8965-23DB-49E0-BEAD-71E5BC7B8B5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FEA06227-FF13-43CA-B1CB-3B55E1D9E7D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74D5BB59-CF9A-45B5-BCF1-77AC1D812B1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B69B0458-9ADC-4827-BEDD-E4633AC390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2F0B0C10-7ECA-4AFD-9AFB-4B7D3AE839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6B0DEC2B-DE1A-4018-89AA-DC05CBF2F7B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30E01A74-52A5-4E42-98A9-AF8A6BB81A9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0D94B32D-55F4-4694-B1C9-195B3E11529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C591AF48-996B-4622-9230-D151C927828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AFC841A0-01AE-4F72-92D1-693A4ED04C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3364734D-4A3A-4E4A-A102-4C78825CD50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41" name="Group 39">
              <a:extLst>
                <a:ext uri="{FF2B5EF4-FFF2-40B4-BE49-F238E27FC236}">
                  <a16:creationId xmlns:a16="http://schemas.microsoft.com/office/drawing/2014/main" id="{036998A4-A267-471A-96C7-02E279E9D5E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583E06DE-DE57-483B-87E0-D31498A7EDA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A88DFB72-6286-4180-9F50-9A0A455AB32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</p:grpSp>
      <p:sp>
        <p:nvSpPr>
          <p:cNvPr id="21546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47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id="{FA5C1001-CA37-460A-95A0-7EE9ADD7A0A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>
            <a:extLst>
              <a:ext uri="{FF2B5EF4-FFF2-40B4-BE49-F238E27FC236}">
                <a16:creationId xmlns:a16="http://schemas.microsoft.com/office/drawing/2014/main" id="{97AB1359-F0D4-45AF-BF3F-945630251D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id="{55600736-EF7C-4D0E-B3F1-6AA0F1B6EF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0A5F2-959E-4953-8C99-DA4BB66C26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58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9265DEA2-2B04-4454-9246-3104016059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5B2EC9F3-5063-452A-B142-915DD2AE09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31B4E585-E3A3-406F-8AB7-9746A63957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4639E-2629-434A-9E71-1FFB41B541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25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50C6D4BF-AFB7-4CF3-95C4-44689F98F9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3EE6E1D1-BA23-4086-91CD-E896F82730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836F1B35-E636-43A5-9173-F39019BAE3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E9772-726F-4A86-8017-64EB11EFB7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34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F3F9493B-E1C2-4471-B2B4-DE16A14B9C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D57AD1B5-9B07-4FF7-900D-4B26AE27A5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7740CC93-6506-407D-9E02-A23A4B40AC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7384-2728-4628-9EF1-DFE3259D35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268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4E6DAD35-823C-4D59-B710-749AE9E342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0F80FA85-1DF6-4E84-A6D7-6BFA8ED5D0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DFE09D60-2490-4479-8B19-62FA0447C9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D8AC6-9BE6-42DE-855E-BC770B2EEB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65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A38FCCA6-86E2-407C-A385-F1F8241BE1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26090838-C810-4BF9-A937-58328778B4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6B02E231-8495-434D-9E1E-4FA32180C4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6CA2C-DE53-4705-B000-8A251988A0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4801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BAAFDE7E-94DD-4711-A4B6-3DDFAE3BB0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30FBBC14-2277-4DE7-9D5C-362E1256A0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42722223-1597-4B1C-BEDB-F635DE0061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AFF5F-3A5A-4E47-8217-6000719E92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167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FACB758E-A576-40FD-B81B-2674AAD124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14942992-C3FA-4152-9AA5-1F7A47E0AF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30C4678B-0114-4019-AEE7-EA9C70BE4A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1DA9D-CC83-4000-B321-7CFF560CD1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53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974E381F-C71C-474A-B506-89DFE71BE5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id="{569E1312-171F-40D2-BAA1-F1738EA0AC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id="{49650459-EA7E-49B6-A88F-0AED95E101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97A25-010A-437E-B584-F59ADF0D73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9177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9A373DAC-3F49-44DD-BEDF-5B9EC2ED19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0D24DEBB-CC25-41EF-AEE0-1C8BDA0AF3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3C9A2518-543F-462A-8DAD-CAFEF387E8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60FEE-D33A-4823-89D9-F24EE7E70C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495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D0ECAA3D-0703-4295-9826-F579C7961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617D99FD-3C5F-4D0E-82E0-A0BE347555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549DC218-8552-4369-BD71-3C56A85F49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235FF-0B4E-4761-B504-889985B29A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1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1085A116-9C76-4335-9F45-17A8F4DA4CE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0483" name="Freeform 3">
              <a:extLst>
                <a:ext uri="{FF2B5EF4-FFF2-40B4-BE49-F238E27FC236}">
                  <a16:creationId xmlns:a16="http://schemas.microsoft.com/office/drawing/2014/main" id="{930282E6-D23F-4B57-A860-E8C10C1E641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484" name="Freeform 4">
              <a:extLst>
                <a:ext uri="{FF2B5EF4-FFF2-40B4-BE49-F238E27FC236}">
                  <a16:creationId xmlns:a16="http://schemas.microsoft.com/office/drawing/2014/main" id="{11351ECF-3EC8-4025-A8D6-F4A7C26E6F7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485" name="Freeform 5">
              <a:extLst>
                <a:ext uri="{FF2B5EF4-FFF2-40B4-BE49-F238E27FC236}">
                  <a16:creationId xmlns:a16="http://schemas.microsoft.com/office/drawing/2014/main" id="{92A4CC53-137F-4BF8-ADF6-E19E4C59B6B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35" name="Freeform 6">
              <a:extLst>
                <a:ext uri="{FF2B5EF4-FFF2-40B4-BE49-F238E27FC236}">
                  <a16:creationId xmlns:a16="http://schemas.microsoft.com/office/drawing/2014/main" id="{01D17366-7A02-4848-9D80-47A3EF17210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62 w 1722"/>
                <a:gd name="T1" fmla="*/ 36 h 66"/>
                <a:gd name="T2" fmla="*/ 1662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62 w 1722"/>
                <a:gd name="T9" fmla="*/ 36 h 66"/>
                <a:gd name="T10" fmla="*/ 1662 w 1722"/>
                <a:gd name="T11" fmla="*/ 36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7" name="Freeform 7">
              <a:extLst>
                <a:ext uri="{FF2B5EF4-FFF2-40B4-BE49-F238E27FC236}">
                  <a16:creationId xmlns:a16="http://schemas.microsoft.com/office/drawing/2014/main" id="{1D68F1C5-4A3E-4621-870D-6FC9BDB812D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37" name="Freeform 8">
              <a:extLst>
                <a:ext uri="{FF2B5EF4-FFF2-40B4-BE49-F238E27FC236}">
                  <a16:creationId xmlns:a16="http://schemas.microsoft.com/office/drawing/2014/main" id="{56916FAD-10C7-41A0-8EB0-7BC05C954FF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45 w 975"/>
                <a:gd name="T1" fmla="*/ 48 h 101"/>
                <a:gd name="T2" fmla="*/ 94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45 w 975"/>
                <a:gd name="T9" fmla="*/ 48 h 101"/>
                <a:gd name="T10" fmla="*/ 94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9">
              <a:extLst>
                <a:ext uri="{FF2B5EF4-FFF2-40B4-BE49-F238E27FC236}">
                  <a16:creationId xmlns:a16="http://schemas.microsoft.com/office/drawing/2014/main" id="{36A7CDA5-ABEC-4A42-B3AB-AB72FCF7B35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8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81 w 2141"/>
                <a:gd name="T7" fmla="*/ 0 h 198"/>
                <a:gd name="T8" fmla="*/ 208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0" name="Freeform 10">
              <a:extLst>
                <a:ext uri="{FF2B5EF4-FFF2-40B4-BE49-F238E27FC236}">
                  <a16:creationId xmlns:a16="http://schemas.microsoft.com/office/drawing/2014/main" id="{243EF42D-CF2A-40F9-B866-9F5955DDA1E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40" name="Freeform 11">
              <a:extLst>
                <a:ext uri="{FF2B5EF4-FFF2-40B4-BE49-F238E27FC236}">
                  <a16:creationId xmlns:a16="http://schemas.microsoft.com/office/drawing/2014/main" id="{0CAF506D-6D09-4E47-BE2F-1C9AB10386A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93 w 2517"/>
                <a:gd name="T1" fmla="*/ 276 h 276"/>
                <a:gd name="T2" fmla="*/ 2427 w 2517"/>
                <a:gd name="T3" fmla="*/ 204 h 276"/>
                <a:gd name="T4" fmla="*/ 2170 w 2517"/>
                <a:gd name="T5" fmla="*/ 0 h 276"/>
                <a:gd name="T6" fmla="*/ 0 w 2517"/>
                <a:gd name="T7" fmla="*/ 276 h 276"/>
                <a:gd name="T8" fmla="*/ 2093 w 2517"/>
                <a:gd name="T9" fmla="*/ 276 h 276"/>
                <a:gd name="T10" fmla="*/ 209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Freeform 12">
              <a:extLst>
                <a:ext uri="{FF2B5EF4-FFF2-40B4-BE49-F238E27FC236}">
                  <a16:creationId xmlns:a16="http://schemas.microsoft.com/office/drawing/2014/main" id="{EA929DA3-20AB-482E-BFD7-AE4DB2211F2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42" name="Freeform 13">
              <a:extLst>
                <a:ext uri="{FF2B5EF4-FFF2-40B4-BE49-F238E27FC236}">
                  <a16:creationId xmlns:a16="http://schemas.microsoft.com/office/drawing/2014/main" id="{F288F4DD-1695-4C68-9BB4-47F08F56A1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9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99 w 729"/>
                <a:gd name="T7" fmla="*/ 240 h 240"/>
                <a:gd name="T8" fmla="*/ 69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Freeform 14">
              <a:extLst>
                <a:ext uri="{FF2B5EF4-FFF2-40B4-BE49-F238E27FC236}">
                  <a16:creationId xmlns:a16="http://schemas.microsoft.com/office/drawing/2014/main" id="{F3B595EE-9588-44DC-967E-B74DDFEC91A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44" name="Freeform 15">
              <a:extLst>
                <a:ext uri="{FF2B5EF4-FFF2-40B4-BE49-F238E27FC236}">
                  <a16:creationId xmlns:a16="http://schemas.microsoft.com/office/drawing/2014/main" id="{310270FC-63CE-498E-AD77-CE5053CDA2F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99 w 729"/>
                <a:gd name="T1" fmla="*/ 318 h 318"/>
                <a:gd name="T2" fmla="*/ 69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99 w 729"/>
                <a:gd name="T9" fmla="*/ 318 h 318"/>
                <a:gd name="T10" fmla="*/ 69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6" name="Freeform 16">
              <a:extLst>
                <a:ext uri="{FF2B5EF4-FFF2-40B4-BE49-F238E27FC236}">
                  <a16:creationId xmlns:a16="http://schemas.microsoft.com/office/drawing/2014/main" id="{653E7CDF-9927-4F41-AC86-02796C693D8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497" name="Freeform 17">
              <a:extLst>
                <a:ext uri="{FF2B5EF4-FFF2-40B4-BE49-F238E27FC236}">
                  <a16:creationId xmlns:a16="http://schemas.microsoft.com/office/drawing/2014/main" id="{7B07BB71-982A-4AAD-8A92-D1EAF3E0476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498" name="Freeform 18">
              <a:extLst>
                <a:ext uri="{FF2B5EF4-FFF2-40B4-BE49-F238E27FC236}">
                  <a16:creationId xmlns:a16="http://schemas.microsoft.com/office/drawing/2014/main" id="{858317A0-E606-493F-9585-B014B47353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48" name="Freeform 19">
              <a:extLst>
                <a:ext uri="{FF2B5EF4-FFF2-40B4-BE49-F238E27FC236}">
                  <a16:creationId xmlns:a16="http://schemas.microsoft.com/office/drawing/2014/main" id="{AD8E8292-DA2C-4161-9BBE-FAED2C10F8C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Freeform 20">
              <a:extLst>
                <a:ext uri="{FF2B5EF4-FFF2-40B4-BE49-F238E27FC236}">
                  <a16:creationId xmlns:a16="http://schemas.microsoft.com/office/drawing/2014/main" id="{68306E0C-1196-4B9B-B9E2-22C3E12F79B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50" name="Freeform 21">
              <a:extLst>
                <a:ext uri="{FF2B5EF4-FFF2-40B4-BE49-F238E27FC236}">
                  <a16:creationId xmlns:a16="http://schemas.microsoft.com/office/drawing/2014/main" id="{5E8EE6D5-F5C1-4004-A9AD-6D315643F79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2" name="Freeform 22">
              <a:extLst>
                <a:ext uri="{FF2B5EF4-FFF2-40B4-BE49-F238E27FC236}">
                  <a16:creationId xmlns:a16="http://schemas.microsoft.com/office/drawing/2014/main" id="{A1696358-64D2-4679-BA48-C12955CC51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503" name="Freeform 23">
              <a:extLst>
                <a:ext uri="{FF2B5EF4-FFF2-40B4-BE49-F238E27FC236}">
                  <a16:creationId xmlns:a16="http://schemas.microsoft.com/office/drawing/2014/main" id="{17132CE2-63BB-4B25-ADC8-BCBE5994070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504" name="Freeform 24">
              <a:extLst>
                <a:ext uri="{FF2B5EF4-FFF2-40B4-BE49-F238E27FC236}">
                  <a16:creationId xmlns:a16="http://schemas.microsoft.com/office/drawing/2014/main" id="{11CB68C3-C777-451A-B833-E1B00D174AC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54" name="Freeform 25">
              <a:extLst>
                <a:ext uri="{FF2B5EF4-FFF2-40B4-BE49-F238E27FC236}">
                  <a16:creationId xmlns:a16="http://schemas.microsoft.com/office/drawing/2014/main" id="{EA3763EC-8AB6-4377-8BED-BE6E7CC92F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Freeform 26">
              <a:extLst>
                <a:ext uri="{FF2B5EF4-FFF2-40B4-BE49-F238E27FC236}">
                  <a16:creationId xmlns:a16="http://schemas.microsoft.com/office/drawing/2014/main" id="{1D0065B1-062D-4834-B3A0-55FC6A7C2F7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507" name="Freeform 27">
              <a:extLst>
                <a:ext uri="{FF2B5EF4-FFF2-40B4-BE49-F238E27FC236}">
                  <a16:creationId xmlns:a16="http://schemas.microsoft.com/office/drawing/2014/main" id="{41E3ABC6-A5B4-46E3-9B68-E526DA30410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57" name="Freeform 28">
              <a:extLst>
                <a:ext uri="{FF2B5EF4-FFF2-40B4-BE49-F238E27FC236}">
                  <a16:creationId xmlns:a16="http://schemas.microsoft.com/office/drawing/2014/main" id="{D9F48D5B-3468-4672-9E3F-13717921A45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Freeform 29">
              <a:extLst>
                <a:ext uri="{FF2B5EF4-FFF2-40B4-BE49-F238E27FC236}">
                  <a16:creationId xmlns:a16="http://schemas.microsoft.com/office/drawing/2014/main" id="{18E8A6D6-E694-4114-8AD9-C38A1F09F4A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59" name="Freeform 30">
              <a:extLst>
                <a:ext uri="{FF2B5EF4-FFF2-40B4-BE49-F238E27FC236}">
                  <a16:creationId xmlns:a16="http://schemas.microsoft.com/office/drawing/2014/main" id="{CDCDA011-B948-4DD1-B941-C66F6CE1431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1" name="Freeform 31">
              <a:extLst>
                <a:ext uri="{FF2B5EF4-FFF2-40B4-BE49-F238E27FC236}">
                  <a16:creationId xmlns:a16="http://schemas.microsoft.com/office/drawing/2014/main" id="{7297E7E7-0D83-4634-8678-4E09EB7D30B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512" name="Freeform 32">
              <a:extLst>
                <a:ext uri="{FF2B5EF4-FFF2-40B4-BE49-F238E27FC236}">
                  <a16:creationId xmlns:a16="http://schemas.microsoft.com/office/drawing/2014/main" id="{AAAEF065-8278-442B-B994-38A96AB8BFE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513" name="Freeform 33">
              <a:extLst>
                <a:ext uri="{FF2B5EF4-FFF2-40B4-BE49-F238E27FC236}">
                  <a16:creationId xmlns:a16="http://schemas.microsoft.com/office/drawing/2014/main" id="{4633FAB0-DA62-454B-968B-C0227C62B2F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514" name="Freeform 34">
              <a:extLst>
                <a:ext uri="{FF2B5EF4-FFF2-40B4-BE49-F238E27FC236}">
                  <a16:creationId xmlns:a16="http://schemas.microsoft.com/office/drawing/2014/main" id="{5CEC175C-5AA8-474F-B176-7CB110693BA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515" name="Freeform 35">
              <a:extLst>
                <a:ext uri="{FF2B5EF4-FFF2-40B4-BE49-F238E27FC236}">
                  <a16:creationId xmlns:a16="http://schemas.microsoft.com/office/drawing/2014/main" id="{82B65565-26F5-4100-9BE3-186B446CC08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516" name="Freeform 36">
              <a:extLst>
                <a:ext uri="{FF2B5EF4-FFF2-40B4-BE49-F238E27FC236}">
                  <a16:creationId xmlns:a16="http://schemas.microsoft.com/office/drawing/2014/main" id="{A00BAADD-3AD3-4900-9856-9600C50C70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517" name="Freeform 37">
              <a:extLst>
                <a:ext uri="{FF2B5EF4-FFF2-40B4-BE49-F238E27FC236}">
                  <a16:creationId xmlns:a16="http://schemas.microsoft.com/office/drawing/2014/main" id="{F747262E-DA46-443C-B2A3-D52C3CAA473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518" name="Freeform 38">
              <a:extLst>
                <a:ext uri="{FF2B5EF4-FFF2-40B4-BE49-F238E27FC236}">
                  <a16:creationId xmlns:a16="http://schemas.microsoft.com/office/drawing/2014/main" id="{263586D2-B6A0-4B82-9CE2-040B49E9A71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1068" name="Group 39">
              <a:extLst>
                <a:ext uri="{FF2B5EF4-FFF2-40B4-BE49-F238E27FC236}">
                  <a16:creationId xmlns:a16="http://schemas.microsoft.com/office/drawing/2014/main" id="{1BDCF610-1D03-4507-931A-DA0E940B4E3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0520" name="Freeform 40">
                <a:extLst>
                  <a:ext uri="{FF2B5EF4-FFF2-40B4-BE49-F238E27FC236}">
                    <a16:creationId xmlns:a16="http://schemas.microsoft.com/office/drawing/2014/main" id="{9A2E1343-33DD-41C9-9E8E-AECB465797D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1" name="Freeform 41">
                <a:extLst>
                  <a:ext uri="{FF2B5EF4-FFF2-40B4-BE49-F238E27FC236}">
                    <a16:creationId xmlns:a16="http://schemas.microsoft.com/office/drawing/2014/main" id="{F3607B00-EB76-478B-BF29-A588482141E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</p:grpSp>
      <p:sp>
        <p:nvSpPr>
          <p:cNvPr id="20522" name="Rectangle 42">
            <a:extLst>
              <a:ext uri="{FF2B5EF4-FFF2-40B4-BE49-F238E27FC236}">
                <a16:creationId xmlns:a16="http://schemas.microsoft.com/office/drawing/2014/main" id="{BC7BF971-E9B0-4FA5-9674-6B5E9BC7F8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3" name="Rectangle 43">
            <a:extLst>
              <a:ext uri="{FF2B5EF4-FFF2-40B4-BE49-F238E27FC236}">
                <a16:creationId xmlns:a16="http://schemas.microsoft.com/office/drawing/2014/main" id="{B7ED5AEE-0A6B-47E9-8B45-07562B57CC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4" name="Rectangle 44">
            <a:extLst>
              <a:ext uri="{FF2B5EF4-FFF2-40B4-BE49-F238E27FC236}">
                <a16:creationId xmlns:a16="http://schemas.microsoft.com/office/drawing/2014/main" id="{7C97ED0A-F5EB-4AC1-9089-250961F775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5" name="Rectangle 45">
            <a:extLst>
              <a:ext uri="{FF2B5EF4-FFF2-40B4-BE49-F238E27FC236}">
                <a16:creationId xmlns:a16="http://schemas.microsoft.com/office/drawing/2014/main" id="{29315AC7-ADD7-4681-966B-8BD9713807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6" name="Rectangle 46">
            <a:extLst>
              <a:ext uri="{FF2B5EF4-FFF2-40B4-BE49-F238E27FC236}">
                <a16:creationId xmlns:a16="http://schemas.microsoft.com/office/drawing/2014/main" id="{673C1A31-1CF4-4593-90CE-3AFD2A2FE9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223D85C-E222-430A-9BFB-9C6FC52905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4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21FE111B-5F15-4AB4-A405-024827020A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4114800"/>
            <a:ext cx="82296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Office of the Montgomery County Engineer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B9439506-23D5-4D74-9DBA-5E904FAB8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4200" y="799306"/>
            <a:ext cx="282098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87BF-601C-4FA3-A10B-A349A6A9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Intersection of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Lamme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Rd. &amp; Lehigh Pl.</a:t>
            </a:r>
          </a:p>
        </p:txBody>
      </p:sp>
      <p:pic>
        <p:nvPicPr>
          <p:cNvPr id="11268" name="Content Placeholder 3">
            <a:extLst>
              <a:ext uri="{FF2B5EF4-FFF2-40B4-BE49-F238E27FC236}">
                <a16:creationId xmlns:a16="http://schemas.microsoft.com/office/drawing/2014/main" id="{867FD266-8A20-4087-8FAB-1CD168E272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r="14562"/>
          <a:stretch/>
        </p:blipFill>
        <p:spPr>
          <a:xfrm>
            <a:off x="350599" y="1468258"/>
            <a:ext cx="3507848" cy="3715753"/>
          </a:xfrm>
        </p:spPr>
      </p:pic>
      <p:sp>
        <p:nvSpPr>
          <p:cNvPr id="11269" name="TextBox 4">
            <a:extLst>
              <a:ext uri="{FF2B5EF4-FFF2-40B4-BE49-F238E27FC236}">
                <a16:creationId xmlns:a16="http://schemas.microsoft.com/office/drawing/2014/main" id="{52E86D74-4DC0-44B4-B84C-5C34B8D8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89742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Left: Northeast corner </a:t>
            </a:r>
            <a:r>
              <a:rPr lang="en-US" altLang="en-US" sz="1800" dirty="0" err="1">
                <a:solidFill>
                  <a:srgbClr val="FFFF00"/>
                </a:solidFill>
              </a:rPr>
              <a:t>Lamme</a:t>
            </a:r>
            <a:r>
              <a:rPr lang="en-US" altLang="en-US" sz="1800" dirty="0">
                <a:solidFill>
                  <a:srgbClr val="FFFF00"/>
                </a:solidFill>
              </a:rPr>
              <a:t> Road &amp; Lehigh Place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Right: Southeast corner </a:t>
            </a:r>
            <a:r>
              <a:rPr lang="en-US" altLang="en-US" sz="1800" dirty="0" err="1">
                <a:solidFill>
                  <a:srgbClr val="FFFF00"/>
                </a:solidFill>
              </a:rPr>
              <a:t>Lamme</a:t>
            </a:r>
            <a:r>
              <a:rPr lang="en-US" altLang="en-US" sz="1800" dirty="0">
                <a:solidFill>
                  <a:srgbClr val="FFFF00"/>
                </a:solidFill>
              </a:rPr>
              <a:t> Road &amp; Lehigh Place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420A04-A815-818F-5AD5-6E88DC90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r="14562"/>
          <a:stretch/>
        </p:blipFill>
        <p:spPr bwMode="auto">
          <a:xfrm>
            <a:off x="4724400" y="1481430"/>
            <a:ext cx="3507848" cy="371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6513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87BF-601C-4FA3-A10B-A349A6A9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Intersection of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Lamme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Rd. &amp; Lehigh Pl.</a:t>
            </a:r>
          </a:p>
        </p:txBody>
      </p:sp>
      <p:pic>
        <p:nvPicPr>
          <p:cNvPr id="11268" name="Content Placeholder 3">
            <a:extLst>
              <a:ext uri="{FF2B5EF4-FFF2-40B4-BE49-F238E27FC236}">
                <a16:creationId xmlns:a16="http://schemas.microsoft.com/office/drawing/2014/main" id="{867FD266-8A20-4087-8FAB-1CD168E272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r="14562"/>
          <a:stretch/>
        </p:blipFill>
        <p:spPr>
          <a:xfrm>
            <a:off x="350599" y="1468258"/>
            <a:ext cx="3507848" cy="3715753"/>
          </a:xfrm>
        </p:spPr>
      </p:pic>
      <p:sp>
        <p:nvSpPr>
          <p:cNvPr id="11269" name="TextBox 4">
            <a:extLst>
              <a:ext uri="{FF2B5EF4-FFF2-40B4-BE49-F238E27FC236}">
                <a16:creationId xmlns:a16="http://schemas.microsoft.com/office/drawing/2014/main" id="{52E86D74-4DC0-44B4-B84C-5C34B8D8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89742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Left: Northwest corner </a:t>
            </a:r>
            <a:r>
              <a:rPr lang="en-US" altLang="en-US" sz="1800" dirty="0" err="1">
                <a:solidFill>
                  <a:srgbClr val="FFFF00"/>
                </a:solidFill>
              </a:rPr>
              <a:t>Lamme</a:t>
            </a:r>
            <a:r>
              <a:rPr lang="en-US" altLang="en-US" sz="1800" dirty="0">
                <a:solidFill>
                  <a:srgbClr val="FFFF00"/>
                </a:solidFill>
              </a:rPr>
              <a:t> Road &amp; Lehigh Place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Right: Southwest corner </a:t>
            </a:r>
            <a:r>
              <a:rPr lang="en-US" altLang="en-US" sz="1800" dirty="0" err="1">
                <a:solidFill>
                  <a:srgbClr val="FFFF00"/>
                </a:solidFill>
              </a:rPr>
              <a:t>Lamme</a:t>
            </a:r>
            <a:r>
              <a:rPr lang="en-US" altLang="en-US" sz="1800" dirty="0">
                <a:solidFill>
                  <a:srgbClr val="FFFF00"/>
                </a:solidFill>
              </a:rPr>
              <a:t> Road &amp; Lehigh Place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420A04-A815-818F-5AD5-6E88DC90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r="14562"/>
          <a:stretch/>
        </p:blipFill>
        <p:spPr bwMode="auto">
          <a:xfrm>
            <a:off x="4724400" y="1481430"/>
            <a:ext cx="3507848" cy="371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71057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87BF-601C-4FA3-A10B-A349A6A9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Intesection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Lamme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Rd. </a:t>
            </a:r>
            <a:b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Rulla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Ct.</a:t>
            </a:r>
          </a:p>
        </p:txBody>
      </p:sp>
      <p:pic>
        <p:nvPicPr>
          <p:cNvPr id="11268" name="Content Placeholder 3">
            <a:extLst>
              <a:ext uri="{FF2B5EF4-FFF2-40B4-BE49-F238E27FC236}">
                <a16:creationId xmlns:a16="http://schemas.microsoft.com/office/drawing/2014/main" id="{867FD266-8A20-4087-8FAB-1CD168E272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r="14562"/>
          <a:stretch/>
        </p:blipFill>
        <p:spPr>
          <a:xfrm>
            <a:off x="4846781" y="1438568"/>
            <a:ext cx="3507848" cy="3715753"/>
          </a:xfrm>
        </p:spPr>
      </p:pic>
      <p:sp>
        <p:nvSpPr>
          <p:cNvPr id="11269" name="TextBox 4">
            <a:extLst>
              <a:ext uri="{FF2B5EF4-FFF2-40B4-BE49-F238E27FC236}">
                <a16:creationId xmlns:a16="http://schemas.microsoft.com/office/drawing/2014/main" id="{52E86D74-4DC0-44B4-B84C-5C34B8D8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89742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Left: Northeast corner </a:t>
            </a:r>
            <a:r>
              <a:rPr lang="en-US" altLang="en-US" sz="1800" dirty="0" err="1">
                <a:solidFill>
                  <a:srgbClr val="FFFF00"/>
                </a:solidFill>
              </a:rPr>
              <a:t>Lamme</a:t>
            </a:r>
            <a:r>
              <a:rPr lang="en-US" altLang="en-US" sz="1800" dirty="0">
                <a:solidFill>
                  <a:srgbClr val="FFFF00"/>
                </a:solidFill>
              </a:rPr>
              <a:t> Road &amp; </a:t>
            </a:r>
            <a:r>
              <a:rPr lang="en-US" altLang="en-US" sz="1800" dirty="0" err="1">
                <a:solidFill>
                  <a:srgbClr val="FFFF00"/>
                </a:solidFill>
              </a:rPr>
              <a:t>Rulla</a:t>
            </a:r>
            <a:r>
              <a:rPr lang="en-US" altLang="en-US" sz="1800" dirty="0">
                <a:solidFill>
                  <a:srgbClr val="FFFF00"/>
                </a:solidFill>
              </a:rPr>
              <a:t> Court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Right: Southeast corner </a:t>
            </a:r>
            <a:r>
              <a:rPr lang="en-US" altLang="en-US" sz="1800" dirty="0" err="1">
                <a:solidFill>
                  <a:srgbClr val="FFFF00"/>
                </a:solidFill>
              </a:rPr>
              <a:t>Lamme</a:t>
            </a:r>
            <a:r>
              <a:rPr lang="en-US" altLang="en-US" sz="1800" dirty="0">
                <a:solidFill>
                  <a:srgbClr val="FFFF00"/>
                </a:solidFill>
              </a:rPr>
              <a:t> Road &amp; </a:t>
            </a:r>
            <a:r>
              <a:rPr lang="en-US" altLang="en-US" sz="1800" dirty="0" err="1">
                <a:solidFill>
                  <a:srgbClr val="FFFF00"/>
                </a:solidFill>
              </a:rPr>
              <a:t>Rulla</a:t>
            </a:r>
            <a:r>
              <a:rPr lang="en-US" altLang="en-US" sz="1800" dirty="0">
                <a:solidFill>
                  <a:srgbClr val="FFFF00"/>
                </a:solidFill>
              </a:rPr>
              <a:t> Court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420A04-A815-818F-5AD5-6E88DC90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r="14562"/>
          <a:stretch/>
        </p:blipFill>
        <p:spPr bwMode="auto">
          <a:xfrm>
            <a:off x="762000" y="1420813"/>
            <a:ext cx="3507848" cy="371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58056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87BF-601C-4FA3-A10B-A349A6A9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West side of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Lamme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Road along frontage of Presbyterian Church Parcel</a:t>
            </a:r>
          </a:p>
        </p:txBody>
      </p:sp>
      <p:pic>
        <p:nvPicPr>
          <p:cNvPr id="11268" name="Content Placeholder 3">
            <a:extLst>
              <a:ext uri="{FF2B5EF4-FFF2-40B4-BE49-F238E27FC236}">
                <a16:creationId xmlns:a16="http://schemas.microsoft.com/office/drawing/2014/main" id="{867FD266-8A20-4087-8FAB-1CD168E272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r="14562"/>
          <a:stretch/>
        </p:blipFill>
        <p:spPr>
          <a:xfrm>
            <a:off x="4846781" y="1438568"/>
            <a:ext cx="3507848" cy="3715753"/>
          </a:xfrm>
        </p:spPr>
      </p:pic>
      <p:sp>
        <p:nvSpPr>
          <p:cNvPr id="11269" name="TextBox 4">
            <a:extLst>
              <a:ext uri="{FF2B5EF4-FFF2-40B4-BE49-F238E27FC236}">
                <a16:creationId xmlns:a16="http://schemas.microsoft.com/office/drawing/2014/main" id="{52E86D74-4DC0-44B4-B84C-5C34B8D8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89742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Left: Looking south along the west side of </a:t>
            </a:r>
            <a:r>
              <a:rPr lang="en-US" altLang="en-US" sz="1800" dirty="0" err="1">
                <a:solidFill>
                  <a:srgbClr val="FFFF00"/>
                </a:solidFill>
              </a:rPr>
              <a:t>Lamme</a:t>
            </a:r>
            <a:r>
              <a:rPr lang="en-US" altLang="en-US" sz="1800" dirty="0">
                <a:solidFill>
                  <a:srgbClr val="FFFF00"/>
                </a:solidFill>
              </a:rPr>
              <a:t> Road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Right: Looking north along the west side of </a:t>
            </a:r>
            <a:r>
              <a:rPr lang="en-US" altLang="en-US" sz="1800" dirty="0" err="1">
                <a:solidFill>
                  <a:srgbClr val="FFFF00"/>
                </a:solidFill>
              </a:rPr>
              <a:t>Lamme</a:t>
            </a:r>
            <a:r>
              <a:rPr lang="en-US" altLang="en-US" sz="1800" dirty="0">
                <a:solidFill>
                  <a:srgbClr val="FFFF00"/>
                </a:solidFill>
              </a:rPr>
              <a:t> Road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420A04-A815-818F-5AD5-6E88DC90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8" r="14598"/>
          <a:stretch/>
        </p:blipFill>
        <p:spPr bwMode="auto">
          <a:xfrm>
            <a:off x="762000" y="1420813"/>
            <a:ext cx="3507848" cy="371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7879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AA910-613D-41EB-9533-B8CF5E959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IMPACTED PROPERTIES AND RESPECTIVE OWNERS</a:t>
            </a:r>
          </a:p>
        </p:txBody>
      </p:sp>
      <p:pic>
        <p:nvPicPr>
          <p:cNvPr id="12291" name="Picture 4">
            <a:extLst>
              <a:ext uri="{FF2B5EF4-FFF2-40B4-BE49-F238E27FC236}">
                <a16:creationId xmlns:a16="http://schemas.microsoft.com/office/drawing/2014/main" id="{7BE5F710-6FBA-4948-88B2-32822EC90A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5472" r="4630" b="30168"/>
          <a:stretch/>
        </p:blipFill>
        <p:spPr bwMode="auto">
          <a:xfrm>
            <a:off x="457200" y="1828799"/>
            <a:ext cx="8305800" cy="265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p Arrow 9">
            <a:extLst>
              <a:ext uri="{FF2B5EF4-FFF2-40B4-BE49-F238E27FC236}">
                <a16:creationId xmlns:a16="http://schemas.microsoft.com/office/drawing/2014/main" id="{00214D7A-9EB8-095A-D384-E5184015913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27963" y="784225"/>
            <a:ext cx="3810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C0BD8A21-17E8-0715-4777-D13885C84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463" y="116681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NORTH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49CE0D-BC09-00E3-FE17-2E213931F552}"/>
              </a:ext>
            </a:extLst>
          </p:cNvPr>
          <p:cNvCxnSpPr/>
          <p:nvPr/>
        </p:nvCxnSpPr>
        <p:spPr bwMode="auto">
          <a:xfrm>
            <a:off x="1600200" y="2743200"/>
            <a:ext cx="67056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ADC985-FC93-82E0-018B-F66E980A64C5}"/>
              </a:ext>
            </a:extLst>
          </p:cNvPr>
          <p:cNvSpPr/>
          <p:nvPr/>
        </p:nvSpPr>
        <p:spPr bwMode="auto">
          <a:xfrm>
            <a:off x="1580225" y="3568823"/>
            <a:ext cx="3533313" cy="807868"/>
          </a:xfrm>
          <a:custGeom>
            <a:avLst/>
            <a:gdLst>
              <a:gd name="connsiteX0" fmla="*/ 0 w 3533313"/>
              <a:gd name="connsiteY0" fmla="*/ 0 h 807868"/>
              <a:gd name="connsiteX1" fmla="*/ 3373515 w 3533313"/>
              <a:gd name="connsiteY1" fmla="*/ 8878 h 807868"/>
              <a:gd name="connsiteX2" fmla="*/ 3471169 w 3533313"/>
              <a:gd name="connsiteY2" fmla="*/ 53266 h 807868"/>
              <a:gd name="connsiteX3" fmla="*/ 3524435 w 3533313"/>
              <a:gd name="connsiteY3" fmla="*/ 133165 h 807868"/>
              <a:gd name="connsiteX4" fmla="*/ 3533313 w 3533313"/>
              <a:gd name="connsiteY4" fmla="*/ 807868 h 80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3313" h="807868">
                <a:moveTo>
                  <a:pt x="0" y="0"/>
                </a:moveTo>
                <a:lnTo>
                  <a:pt x="3373515" y="8878"/>
                </a:lnTo>
                <a:lnTo>
                  <a:pt x="3471169" y="53266"/>
                </a:lnTo>
                <a:lnTo>
                  <a:pt x="3524435" y="133165"/>
                </a:lnTo>
                <a:lnTo>
                  <a:pt x="3533313" y="807868"/>
                </a:lnTo>
              </a:path>
            </a:pathLst>
          </a:custGeom>
          <a:noFill/>
          <a:ln w="2540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24AC74A-27BD-4FFA-FB21-76FDB169EA83}"/>
              </a:ext>
            </a:extLst>
          </p:cNvPr>
          <p:cNvSpPr/>
          <p:nvPr/>
        </p:nvSpPr>
        <p:spPr bwMode="auto">
          <a:xfrm>
            <a:off x="5788241" y="3568823"/>
            <a:ext cx="2441359" cy="807868"/>
          </a:xfrm>
          <a:custGeom>
            <a:avLst/>
            <a:gdLst>
              <a:gd name="connsiteX0" fmla="*/ 0 w 2441359"/>
              <a:gd name="connsiteY0" fmla="*/ 807868 h 807868"/>
              <a:gd name="connsiteX1" fmla="*/ 8877 w 2441359"/>
              <a:gd name="connsiteY1" fmla="*/ 195309 h 807868"/>
              <a:gd name="connsiteX2" fmla="*/ 44388 w 2441359"/>
              <a:gd name="connsiteY2" fmla="*/ 88777 h 807868"/>
              <a:gd name="connsiteX3" fmla="*/ 124287 w 2441359"/>
              <a:gd name="connsiteY3" fmla="*/ 17756 h 807868"/>
              <a:gd name="connsiteX4" fmla="*/ 266330 w 2441359"/>
              <a:gd name="connsiteY4" fmla="*/ 0 h 807868"/>
              <a:gd name="connsiteX5" fmla="*/ 2441359 w 2441359"/>
              <a:gd name="connsiteY5" fmla="*/ 0 h 80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359" h="807868">
                <a:moveTo>
                  <a:pt x="0" y="807868"/>
                </a:moveTo>
                <a:lnTo>
                  <a:pt x="8877" y="195309"/>
                </a:lnTo>
                <a:lnTo>
                  <a:pt x="44388" y="88777"/>
                </a:lnTo>
                <a:lnTo>
                  <a:pt x="124287" y="17756"/>
                </a:lnTo>
                <a:lnTo>
                  <a:pt x="266330" y="0"/>
                </a:lnTo>
                <a:lnTo>
                  <a:pt x="2441359" y="0"/>
                </a:lnTo>
              </a:path>
            </a:pathLst>
          </a:custGeom>
          <a:noFill/>
          <a:ln w="2540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FE2F11-1342-19C1-EB6A-1CC2C27F732C}"/>
              </a:ext>
            </a:extLst>
          </p:cNvPr>
          <p:cNvSpPr/>
          <p:nvPr/>
        </p:nvSpPr>
        <p:spPr bwMode="auto">
          <a:xfrm>
            <a:off x="2743200" y="2667000"/>
            <a:ext cx="3505200" cy="76196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F53A70-BA88-2B32-37B3-FF7055E1D43C}"/>
              </a:ext>
            </a:extLst>
          </p:cNvPr>
          <p:cNvSpPr txBox="1"/>
          <p:nvPr/>
        </p:nvSpPr>
        <p:spPr>
          <a:xfrm>
            <a:off x="1828800" y="1846560"/>
            <a:ext cx="228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7A9361-814B-58F6-D7CC-86AD7FFF0C9D}"/>
              </a:ext>
            </a:extLst>
          </p:cNvPr>
          <p:cNvSpPr txBox="1"/>
          <p:nvPr/>
        </p:nvSpPr>
        <p:spPr>
          <a:xfrm>
            <a:off x="3962400" y="1891638"/>
            <a:ext cx="228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B218DD-5ED9-813B-622C-C002B047602E}"/>
              </a:ext>
            </a:extLst>
          </p:cNvPr>
          <p:cNvSpPr txBox="1"/>
          <p:nvPr/>
        </p:nvSpPr>
        <p:spPr>
          <a:xfrm>
            <a:off x="8399462" y="1892023"/>
            <a:ext cx="43973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20899E-507D-0A90-168F-5AFA08245F7C}"/>
              </a:ext>
            </a:extLst>
          </p:cNvPr>
          <p:cNvSpPr txBox="1"/>
          <p:nvPr/>
        </p:nvSpPr>
        <p:spPr>
          <a:xfrm>
            <a:off x="1731516" y="3657602"/>
            <a:ext cx="228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E96CD6-FFAC-0E6F-44B3-5CB317A7BFDD}"/>
              </a:ext>
            </a:extLst>
          </p:cNvPr>
          <p:cNvSpPr txBox="1"/>
          <p:nvPr/>
        </p:nvSpPr>
        <p:spPr>
          <a:xfrm>
            <a:off x="2514600" y="3670921"/>
            <a:ext cx="228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B5D21-624A-2DE0-1342-A2C72305A747}"/>
              </a:ext>
            </a:extLst>
          </p:cNvPr>
          <p:cNvSpPr txBox="1"/>
          <p:nvPr/>
        </p:nvSpPr>
        <p:spPr>
          <a:xfrm>
            <a:off x="3786696" y="3982502"/>
            <a:ext cx="228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E95932-5460-1E7F-DD35-845FCB8A0F61}"/>
              </a:ext>
            </a:extLst>
          </p:cNvPr>
          <p:cNvSpPr txBox="1"/>
          <p:nvPr/>
        </p:nvSpPr>
        <p:spPr>
          <a:xfrm>
            <a:off x="4575699" y="3617611"/>
            <a:ext cx="228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635C53-7D28-C06C-6143-D248013D036B}"/>
              </a:ext>
            </a:extLst>
          </p:cNvPr>
          <p:cNvSpPr txBox="1"/>
          <p:nvPr/>
        </p:nvSpPr>
        <p:spPr>
          <a:xfrm>
            <a:off x="6307029" y="3613170"/>
            <a:ext cx="228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EFD749-4F6C-B30A-FFA5-1B9028BBED13}"/>
              </a:ext>
            </a:extLst>
          </p:cNvPr>
          <p:cNvSpPr txBox="1"/>
          <p:nvPr/>
        </p:nvSpPr>
        <p:spPr>
          <a:xfrm>
            <a:off x="7523163" y="4024098"/>
            <a:ext cx="228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18185A-AEAD-1B32-1C26-BB503A8A8294}"/>
              </a:ext>
            </a:extLst>
          </p:cNvPr>
          <p:cNvSpPr txBox="1"/>
          <p:nvPr/>
        </p:nvSpPr>
        <p:spPr>
          <a:xfrm>
            <a:off x="8305800" y="3568823"/>
            <a:ext cx="228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9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AA910-613D-41EB-9533-B8CF5E959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IMPACTED PROPERTIES AND RESPECTIVE OWNERS</a:t>
            </a:r>
          </a:p>
        </p:txBody>
      </p:sp>
      <p:pic>
        <p:nvPicPr>
          <p:cNvPr id="12291" name="Picture 4">
            <a:extLst>
              <a:ext uri="{FF2B5EF4-FFF2-40B4-BE49-F238E27FC236}">
                <a16:creationId xmlns:a16="http://schemas.microsoft.com/office/drawing/2014/main" id="{7BE5F710-6FBA-4948-88B2-32822EC90A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2" t="22303" r="7360" b="28848"/>
          <a:stretch/>
        </p:blipFill>
        <p:spPr bwMode="auto">
          <a:xfrm>
            <a:off x="228600" y="2142675"/>
            <a:ext cx="8762999" cy="33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p Arrow 9">
            <a:extLst>
              <a:ext uri="{FF2B5EF4-FFF2-40B4-BE49-F238E27FC236}">
                <a16:creationId xmlns:a16="http://schemas.microsoft.com/office/drawing/2014/main" id="{00214D7A-9EB8-095A-D384-E5184015913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27963" y="784225"/>
            <a:ext cx="3810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C0BD8A21-17E8-0715-4777-D13885C84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463" y="116681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NORTH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B218DD-5ED9-813B-622C-C002B047602E}"/>
              </a:ext>
            </a:extLst>
          </p:cNvPr>
          <p:cNvSpPr txBox="1"/>
          <p:nvPr/>
        </p:nvSpPr>
        <p:spPr>
          <a:xfrm>
            <a:off x="1371600" y="2052215"/>
            <a:ext cx="43973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F2FA6B-A8ED-A44B-E606-CD290E7022F1}"/>
              </a:ext>
            </a:extLst>
          </p:cNvPr>
          <p:cNvSpPr/>
          <p:nvPr/>
        </p:nvSpPr>
        <p:spPr bwMode="auto">
          <a:xfrm>
            <a:off x="3124200" y="3932809"/>
            <a:ext cx="1905000" cy="105782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188901-0066-DBDE-E210-859C91B7D766}"/>
              </a:ext>
            </a:extLst>
          </p:cNvPr>
          <p:cNvSpPr/>
          <p:nvPr/>
        </p:nvSpPr>
        <p:spPr bwMode="auto">
          <a:xfrm>
            <a:off x="6781800" y="3932808"/>
            <a:ext cx="381000" cy="105782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A3AC78-52F0-3A9A-9A29-82BE63683949}"/>
              </a:ext>
            </a:extLst>
          </p:cNvPr>
          <p:cNvSpPr txBox="1"/>
          <p:nvPr/>
        </p:nvSpPr>
        <p:spPr>
          <a:xfrm>
            <a:off x="2980531" y="2197154"/>
            <a:ext cx="43973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6BF04A-2096-A85E-73CA-5D46BEFF58C6}"/>
              </a:ext>
            </a:extLst>
          </p:cNvPr>
          <p:cNvSpPr txBox="1"/>
          <p:nvPr/>
        </p:nvSpPr>
        <p:spPr>
          <a:xfrm>
            <a:off x="4876800" y="2142676"/>
            <a:ext cx="43973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AE2CC5-D8ED-25EA-C3D2-74AB7D4615CB}"/>
              </a:ext>
            </a:extLst>
          </p:cNvPr>
          <p:cNvSpPr txBox="1"/>
          <p:nvPr/>
        </p:nvSpPr>
        <p:spPr>
          <a:xfrm>
            <a:off x="6045994" y="2197154"/>
            <a:ext cx="43973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7AF39F-84AD-E988-A0CA-01EEC29AA9CC}"/>
              </a:ext>
            </a:extLst>
          </p:cNvPr>
          <p:cNvSpPr txBox="1"/>
          <p:nvPr/>
        </p:nvSpPr>
        <p:spPr>
          <a:xfrm>
            <a:off x="1326773" y="4038590"/>
            <a:ext cx="43973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F7A356-CCD5-1AA1-FEDD-490426C3E809}"/>
              </a:ext>
            </a:extLst>
          </p:cNvPr>
          <p:cNvSpPr txBox="1"/>
          <p:nvPr/>
        </p:nvSpPr>
        <p:spPr>
          <a:xfrm>
            <a:off x="2209800" y="5184169"/>
            <a:ext cx="43973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91D0DE-F5C8-4EBC-82CC-498A14BB270D}"/>
              </a:ext>
            </a:extLst>
          </p:cNvPr>
          <p:cNvSpPr txBox="1"/>
          <p:nvPr/>
        </p:nvSpPr>
        <p:spPr>
          <a:xfrm>
            <a:off x="3962400" y="4412161"/>
            <a:ext cx="43973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0EB446-096D-294F-AC8A-19D3090D89B2}"/>
              </a:ext>
            </a:extLst>
          </p:cNvPr>
          <p:cNvSpPr txBox="1"/>
          <p:nvPr/>
        </p:nvSpPr>
        <p:spPr>
          <a:xfrm>
            <a:off x="5562600" y="4589417"/>
            <a:ext cx="43973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762CF8-877E-FCB9-F5C3-5CC1FC3CF889}"/>
              </a:ext>
            </a:extLst>
          </p:cNvPr>
          <p:cNvSpPr txBox="1"/>
          <p:nvPr/>
        </p:nvSpPr>
        <p:spPr>
          <a:xfrm>
            <a:off x="6895240" y="4881938"/>
            <a:ext cx="43973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8874CD3-12EC-84AB-2DD8-ED01FEAE7184}"/>
              </a:ext>
            </a:extLst>
          </p:cNvPr>
          <p:cNvSpPr/>
          <p:nvPr/>
        </p:nvSpPr>
        <p:spPr bwMode="auto">
          <a:xfrm>
            <a:off x="653143" y="3927566"/>
            <a:ext cx="7750628" cy="1323703"/>
          </a:xfrm>
          <a:custGeom>
            <a:avLst/>
            <a:gdLst>
              <a:gd name="connsiteX0" fmla="*/ 0 w 7750628"/>
              <a:gd name="connsiteY0" fmla="*/ 1245325 h 1323703"/>
              <a:gd name="connsiteX1" fmla="*/ 0 w 7750628"/>
              <a:gd name="connsiteY1" fmla="*/ 243840 h 1323703"/>
              <a:gd name="connsiteX2" fmla="*/ 43543 w 7750628"/>
              <a:gd name="connsiteY2" fmla="*/ 95794 h 1323703"/>
              <a:gd name="connsiteX3" fmla="*/ 148046 w 7750628"/>
              <a:gd name="connsiteY3" fmla="*/ 34834 h 1323703"/>
              <a:gd name="connsiteX4" fmla="*/ 330926 w 7750628"/>
              <a:gd name="connsiteY4" fmla="*/ 0 h 1323703"/>
              <a:gd name="connsiteX5" fmla="*/ 5399314 w 7750628"/>
              <a:gd name="connsiteY5" fmla="*/ 0 h 1323703"/>
              <a:gd name="connsiteX6" fmla="*/ 7567748 w 7750628"/>
              <a:gd name="connsiteY6" fmla="*/ 17417 h 1323703"/>
              <a:gd name="connsiteX7" fmla="*/ 7672251 w 7750628"/>
              <a:gd name="connsiteY7" fmla="*/ 69668 h 1323703"/>
              <a:gd name="connsiteX8" fmla="*/ 7715794 w 7750628"/>
              <a:gd name="connsiteY8" fmla="*/ 148045 h 1323703"/>
              <a:gd name="connsiteX9" fmla="*/ 7741920 w 7750628"/>
              <a:gd name="connsiteY9" fmla="*/ 243840 h 1323703"/>
              <a:gd name="connsiteX10" fmla="*/ 7750628 w 7750628"/>
              <a:gd name="connsiteY10" fmla="*/ 1323703 h 132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50628" h="1323703">
                <a:moveTo>
                  <a:pt x="0" y="1245325"/>
                </a:moveTo>
                <a:lnTo>
                  <a:pt x="0" y="243840"/>
                </a:lnTo>
                <a:lnTo>
                  <a:pt x="43543" y="95794"/>
                </a:lnTo>
                <a:lnTo>
                  <a:pt x="148046" y="34834"/>
                </a:lnTo>
                <a:lnTo>
                  <a:pt x="330926" y="0"/>
                </a:lnTo>
                <a:lnTo>
                  <a:pt x="5399314" y="0"/>
                </a:lnTo>
                <a:lnTo>
                  <a:pt x="7567748" y="17417"/>
                </a:lnTo>
                <a:lnTo>
                  <a:pt x="7672251" y="69668"/>
                </a:lnTo>
                <a:lnTo>
                  <a:pt x="7715794" y="148045"/>
                </a:lnTo>
                <a:lnTo>
                  <a:pt x="7741920" y="243840"/>
                </a:lnTo>
                <a:cubicBezTo>
                  <a:pt x="7744823" y="603794"/>
                  <a:pt x="7747725" y="963749"/>
                  <a:pt x="7750628" y="1323703"/>
                </a:cubicBezTo>
              </a:path>
            </a:pathLst>
          </a:custGeom>
          <a:noFill/>
          <a:ln w="2540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D82BAE-F371-941E-E268-BB29278FE97B}"/>
              </a:ext>
            </a:extLst>
          </p:cNvPr>
          <p:cNvCxnSpPr/>
          <p:nvPr/>
        </p:nvCxnSpPr>
        <p:spPr bwMode="auto">
          <a:xfrm>
            <a:off x="228600" y="2971800"/>
            <a:ext cx="8762999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90789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>
            <a:extLst>
              <a:ext uri="{FF2B5EF4-FFF2-40B4-BE49-F238E27FC236}">
                <a16:creationId xmlns:a16="http://schemas.microsoft.com/office/drawing/2014/main" id="{EF88D169-DC49-4D84-8BBE-EFCAE4C9B3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400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PARCEL 6 - PRESBYTERIAN CHURCH</a:t>
            </a:r>
          </a:p>
        </p:txBody>
      </p:sp>
      <p:sp>
        <p:nvSpPr>
          <p:cNvPr id="14339" name="Up Arrow 9">
            <a:extLst>
              <a:ext uri="{FF2B5EF4-FFF2-40B4-BE49-F238E27FC236}">
                <a16:creationId xmlns:a16="http://schemas.microsoft.com/office/drawing/2014/main" id="{56FD7791-851A-4E4C-AE3D-BDE5D9B6476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7975" y="946150"/>
            <a:ext cx="3810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4340" name="TextBox 10">
            <a:extLst>
              <a:ext uri="{FF2B5EF4-FFF2-40B4-BE49-F238E27FC236}">
                <a16:creationId xmlns:a16="http://schemas.microsoft.com/office/drawing/2014/main" id="{461D3B20-D21A-48D7-ADC2-3FC614615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7475" y="1328738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NORTH</a:t>
            </a:r>
          </a:p>
        </p:txBody>
      </p:sp>
      <p:pic>
        <p:nvPicPr>
          <p:cNvPr id="14341" name="Picture 2">
            <a:extLst>
              <a:ext uri="{FF2B5EF4-FFF2-40B4-BE49-F238E27FC236}">
                <a16:creationId xmlns:a16="http://schemas.microsoft.com/office/drawing/2014/main" id="{BE7C7AC7-7B74-43AC-9597-92E7F0FB9E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2" b="30878"/>
          <a:stretch/>
        </p:blipFill>
        <p:spPr bwMode="auto">
          <a:xfrm>
            <a:off x="457200" y="2297073"/>
            <a:ext cx="8157745" cy="322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4">
            <a:extLst>
              <a:ext uri="{FF2B5EF4-FFF2-40B4-BE49-F238E27FC236}">
                <a16:creationId xmlns:a16="http://schemas.microsoft.com/office/drawing/2014/main" id="{7BE5F710-6FBA-4948-88B2-32822EC90A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9" t="25472" r="14741" b="46513"/>
          <a:stretch/>
        </p:blipFill>
        <p:spPr bwMode="auto">
          <a:xfrm>
            <a:off x="244078" y="2711131"/>
            <a:ext cx="8655843" cy="251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p Arrow 9">
            <a:extLst>
              <a:ext uri="{FF2B5EF4-FFF2-40B4-BE49-F238E27FC236}">
                <a16:creationId xmlns:a16="http://schemas.microsoft.com/office/drawing/2014/main" id="{00214D7A-9EB8-095A-D384-E5184015913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10500" y="1111567"/>
            <a:ext cx="3810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C0BD8A21-17E8-0715-4777-D13885C84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49415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NORTH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7A9361-814B-58F6-D7CC-86AD7FFF0C9D}"/>
              </a:ext>
            </a:extLst>
          </p:cNvPr>
          <p:cNvSpPr txBox="1"/>
          <p:nvPr/>
        </p:nvSpPr>
        <p:spPr>
          <a:xfrm>
            <a:off x="4953000" y="2971800"/>
            <a:ext cx="228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B9CADB-284A-4F17-2ACF-FFCCC32A8224}"/>
              </a:ext>
            </a:extLst>
          </p:cNvPr>
          <p:cNvCxnSpPr/>
          <p:nvPr/>
        </p:nvCxnSpPr>
        <p:spPr bwMode="auto">
          <a:xfrm>
            <a:off x="244078" y="4114800"/>
            <a:ext cx="865584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E013E93-7650-57EC-044C-096353C7DAC8}"/>
              </a:ext>
            </a:extLst>
          </p:cNvPr>
          <p:cNvSpPr/>
          <p:nvPr/>
        </p:nvSpPr>
        <p:spPr bwMode="auto">
          <a:xfrm>
            <a:off x="1295400" y="3968431"/>
            <a:ext cx="5181600" cy="146369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842E3B-7A74-CFFB-11F8-36A1B0F2B7DD}"/>
              </a:ext>
            </a:extLst>
          </p:cNvPr>
          <p:cNvSpPr txBox="1"/>
          <p:nvPr/>
        </p:nvSpPr>
        <p:spPr>
          <a:xfrm>
            <a:off x="990600" y="5529865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Purpose of temporary easement is for required grading due to new walk to ensure positive drainage.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1B12013-7B8D-947A-514F-B16B305DC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98" y="245971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000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PARCEL 6 - PRESBYTERIAN CHURCH</a:t>
            </a:r>
          </a:p>
        </p:txBody>
      </p:sp>
    </p:spTree>
    <p:extLst>
      <p:ext uri="{BB962C8B-B14F-4D97-AF65-F5344CB8AC3E}">
        <p14:creationId xmlns:p14="http://schemas.microsoft.com/office/powerpoint/2010/main" val="3799607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3E479179-782F-4969-94D3-9D59A3774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1" b="26181"/>
          <a:stretch/>
        </p:blipFill>
        <p:spPr bwMode="auto">
          <a:xfrm>
            <a:off x="304800" y="2286000"/>
            <a:ext cx="831272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5742D38E-5AFF-4468-ACBF-00540F7B2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PARCEL 6 - PRESBYTERIAN CHURCH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8754FB-81BB-8251-0350-F4DC40D0C5A8}"/>
              </a:ext>
            </a:extLst>
          </p:cNvPr>
          <p:cNvSpPr txBox="1"/>
          <p:nvPr/>
        </p:nvSpPr>
        <p:spPr>
          <a:xfrm flipH="1">
            <a:off x="1295400" y="56388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Looking south at Northern drive.  Drive is not to be disturbed.  Existing sign and reflector post will be removed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3E479179-782F-4969-94D3-9D59A3774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1" b="26181"/>
          <a:stretch/>
        </p:blipFill>
        <p:spPr bwMode="auto">
          <a:xfrm>
            <a:off x="304800" y="2286000"/>
            <a:ext cx="831272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5742D38E-5AFF-4468-ACBF-00540F7B2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PARCEL 6 - PRESBYTERIAN CHURCH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D70F6-D9F6-19EE-F4EC-1B75611BE72A}"/>
              </a:ext>
            </a:extLst>
          </p:cNvPr>
          <p:cNvSpPr txBox="1"/>
          <p:nvPr/>
        </p:nvSpPr>
        <p:spPr>
          <a:xfrm>
            <a:off x="304800" y="5715000"/>
            <a:ext cx="8312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Looking south along frontage of Presbyterian Church parcel.</a:t>
            </a:r>
          </a:p>
        </p:txBody>
      </p:sp>
    </p:spTree>
    <p:extLst>
      <p:ext uri="{BB962C8B-B14F-4D97-AF65-F5344CB8AC3E}">
        <p14:creationId xmlns:p14="http://schemas.microsoft.com/office/powerpoint/2010/main" val="2755548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Rectangle 4">
            <a:extLst>
              <a:ext uri="{FF2B5EF4-FFF2-40B4-BE49-F238E27FC236}">
                <a16:creationId xmlns:a16="http://schemas.microsoft.com/office/drawing/2014/main" id="{3DA2A6D4-DD5C-4415-A6BA-CDFC229C75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2133600"/>
            <a:ext cx="82296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cap="all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2023 ADA RAMP </a:t>
            </a:r>
            <a:b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IMPROVEMENT PROGRAM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7">
            <a:extLst>
              <a:ext uri="{FF2B5EF4-FFF2-40B4-BE49-F238E27FC236}">
                <a16:creationId xmlns:a16="http://schemas.microsoft.com/office/drawing/2014/main" id="{DA978281-AD88-4C71-BA5D-9D2C80561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4945856"/>
            <a:ext cx="1538288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F323974-1132-4414-B11D-BBA2170F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Job #2023-01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3E479179-782F-4969-94D3-9D59A3774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1" b="26181"/>
          <a:stretch/>
        </p:blipFill>
        <p:spPr bwMode="auto">
          <a:xfrm>
            <a:off x="304800" y="2286000"/>
            <a:ext cx="831272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5742D38E-5AFF-4468-ACBF-00540F7B2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PARCEL 6 - PRESBYTERIAN CHURCH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2094EB-B0CA-32FC-3BA8-BF1DF33B2CE9}"/>
              </a:ext>
            </a:extLst>
          </p:cNvPr>
          <p:cNvSpPr txBox="1"/>
          <p:nvPr/>
        </p:nvSpPr>
        <p:spPr>
          <a:xfrm>
            <a:off x="304800" y="5715000"/>
            <a:ext cx="8312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Looking south at southern drive.  Drive is not to be disturbed.  Existing sign and reflector posts will be removed. </a:t>
            </a:r>
          </a:p>
        </p:txBody>
      </p:sp>
    </p:spTree>
    <p:extLst>
      <p:ext uri="{BB962C8B-B14F-4D97-AF65-F5344CB8AC3E}">
        <p14:creationId xmlns:p14="http://schemas.microsoft.com/office/powerpoint/2010/main" val="2271763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>
            <a:extLst>
              <a:ext uri="{FF2B5EF4-FFF2-40B4-BE49-F238E27FC236}">
                <a16:creationId xmlns:a16="http://schemas.microsoft.com/office/drawing/2014/main" id="{EF88D169-DC49-4D84-8BBE-EFCAE4C9B3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cap="all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Parcel 15 - Holding &amp;</a:t>
            </a:r>
            <a:br>
              <a:rPr lang="en-US" cap="all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cap="all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parcel 19 - VB One</a:t>
            </a:r>
          </a:p>
        </p:txBody>
      </p:sp>
      <p:sp>
        <p:nvSpPr>
          <p:cNvPr id="14339" name="Up Arrow 9">
            <a:extLst>
              <a:ext uri="{FF2B5EF4-FFF2-40B4-BE49-F238E27FC236}">
                <a16:creationId xmlns:a16="http://schemas.microsoft.com/office/drawing/2014/main" id="{56FD7791-851A-4E4C-AE3D-BDE5D9B6476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7975" y="946150"/>
            <a:ext cx="3810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4340" name="TextBox 10">
            <a:extLst>
              <a:ext uri="{FF2B5EF4-FFF2-40B4-BE49-F238E27FC236}">
                <a16:creationId xmlns:a16="http://schemas.microsoft.com/office/drawing/2014/main" id="{461D3B20-D21A-48D7-ADC2-3FC614615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7475" y="1328738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NORTH</a:t>
            </a:r>
          </a:p>
        </p:txBody>
      </p:sp>
      <p:pic>
        <p:nvPicPr>
          <p:cNvPr id="14341" name="Picture 2">
            <a:extLst>
              <a:ext uri="{FF2B5EF4-FFF2-40B4-BE49-F238E27FC236}">
                <a16:creationId xmlns:a16="http://schemas.microsoft.com/office/drawing/2014/main" id="{BE7C7AC7-7B74-43AC-9597-92E7F0FB9E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1" b="29614"/>
          <a:stretch/>
        </p:blipFill>
        <p:spPr bwMode="auto">
          <a:xfrm>
            <a:off x="457200" y="2378075"/>
            <a:ext cx="8157745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482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AA910-613D-41EB-9533-B8CF5E959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cap="all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Parcel 15 - Holding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4">
            <a:extLst>
              <a:ext uri="{FF2B5EF4-FFF2-40B4-BE49-F238E27FC236}">
                <a16:creationId xmlns:a16="http://schemas.microsoft.com/office/drawing/2014/main" id="{7BE5F710-6FBA-4948-88B2-32822EC90A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8" t="39432" r="41488" b="31866"/>
          <a:stretch/>
        </p:blipFill>
        <p:spPr bwMode="auto">
          <a:xfrm>
            <a:off x="2028009" y="1443723"/>
            <a:ext cx="5105400" cy="408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p Arrow 9">
            <a:extLst>
              <a:ext uri="{FF2B5EF4-FFF2-40B4-BE49-F238E27FC236}">
                <a16:creationId xmlns:a16="http://schemas.microsoft.com/office/drawing/2014/main" id="{00214D7A-9EB8-095A-D384-E5184015913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27963" y="784225"/>
            <a:ext cx="3810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C0BD8A21-17E8-0715-4777-D13885C84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463" y="116681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NORTH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F7A356-CCD5-1AA1-FEDD-490426C3E809}"/>
              </a:ext>
            </a:extLst>
          </p:cNvPr>
          <p:cNvSpPr txBox="1"/>
          <p:nvPr/>
        </p:nvSpPr>
        <p:spPr>
          <a:xfrm>
            <a:off x="4648200" y="3886200"/>
            <a:ext cx="43973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687AAC-2E2B-A0CD-CD31-E9821D2006D1}"/>
              </a:ext>
            </a:extLst>
          </p:cNvPr>
          <p:cNvSpPr txBox="1"/>
          <p:nvPr/>
        </p:nvSpPr>
        <p:spPr>
          <a:xfrm>
            <a:off x="1066800" y="56388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Purpose of temporary easement is to reconstruct drive apron due to new sidewalk and perform required grading to ensure positive drainage.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025A0D-295D-F602-713D-AD30B94FB1FC}"/>
              </a:ext>
            </a:extLst>
          </p:cNvPr>
          <p:cNvCxnSpPr/>
          <p:nvPr/>
        </p:nvCxnSpPr>
        <p:spPr bwMode="auto">
          <a:xfrm>
            <a:off x="2019300" y="2743200"/>
            <a:ext cx="5105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FF2350C-2443-CF47-84ED-D2BD6B94597A}"/>
              </a:ext>
            </a:extLst>
          </p:cNvPr>
          <p:cNvSpPr/>
          <p:nvPr/>
        </p:nvSpPr>
        <p:spPr bwMode="auto">
          <a:xfrm>
            <a:off x="2464526" y="2760617"/>
            <a:ext cx="3944983" cy="130629"/>
          </a:xfrm>
          <a:custGeom>
            <a:avLst/>
            <a:gdLst>
              <a:gd name="connsiteX0" fmla="*/ 43543 w 3944983"/>
              <a:gd name="connsiteY0" fmla="*/ 0 h 130629"/>
              <a:gd name="connsiteX1" fmla="*/ 3944983 w 3944983"/>
              <a:gd name="connsiteY1" fmla="*/ 0 h 130629"/>
              <a:gd name="connsiteX2" fmla="*/ 3849188 w 3944983"/>
              <a:gd name="connsiteY2" fmla="*/ 130629 h 130629"/>
              <a:gd name="connsiteX3" fmla="*/ 0 w 3944983"/>
              <a:gd name="connsiteY3" fmla="*/ 130629 h 130629"/>
              <a:gd name="connsiteX4" fmla="*/ 43543 w 3944983"/>
              <a:gd name="connsiteY4" fmla="*/ 0 h 13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4983" h="130629">
                <a:moveTo>
                  <a:pt x="43543" y="0"/>
                </a:moveTo>
                <a:lnTo>
                  <a:pt x="3944983" y="0"/>
                </a:lnTo>
                <a:lnTo>
                  <a:pt x="3849188" y="130629"/>
                </a:lnTo>
                <a:lnTo>
                  <a:pt x="0" y="130629"/>
                </a:lnTo>
                <a:lnTo>
                  <a:pt x="43543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57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3E479179-782F-4969-94D3-9D59A37749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2" b="39611"/>
          <a:stretch/>
        </p:blipFill>
        <p:spPr bwMode="auto">
          <a:xfrm>
            <a:off x="228600" y="1295400"/>
            <a:ext cx="831272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5742D38E-5AFF-4468-ACBF-00540F7B2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cap="all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Parcel 15 - Holding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2094EB-B0CA-32FC-3BA8-BF1DF33B2CE9}"/>
              </a:ext>
            </a:extLst>
          </p:cNvPr>
          <p:cNvSpPr txBox="1"/>
          <p:nvPr/>
        </p:nvSpPr>
        <p:spPr>
          <a:xfrm>
            <a:off x="304800" y="5715000"/>
            <a:ext cx="8312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Looking north at drive to #15 Holdings Parcel.  New concrete drive apron will tie into existing asphalt drive.  </a:t>
            </a:r>
          </a:p>
        </p:txBody>
      </p:sp>
    </p:spTree>
    <p:extLst>
      <p:ext uri="{BB962C8B-B14F-4D97-AF65-F5344CB8AC3E}">
        <p14:creationId xmlns:p14="http://schemas.microsoft.com/office/powerpoint/2010/main" val="2663209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AA910-613D-41EB-9533-B8CF5E959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cap="all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parcel 19 - VB One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4">
            <a:extLst>
              <a:ext uri="{FF2B5EF4-FFF2-40B4-BE49-F238E27FC236}">
                <a16:creationId xmlns:a16="http://schemas.microsoft.com/office/drawing/2014/main" id="{7BE5F710-6FBA-4948-88B2-32822EC90A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6" t="36603" r="7340" b="29501"/>
          <a:stretch/>
        </p:blipFill>
        <p:spPr bwMode="auto">
          <a:xfrm>
            <a:off x="1762651" y="1647611"/>
            <a:ext cx="5614850" cy="410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p Arrow 9">
            <a:extLst>
              <a:ext uri="{FF2B5EF4-FFF2-40B4-BE49-F238E27FC236}">
                <a16:creationId xmlns:a16="http://schemas.microsoft.com/office/drawing/2014/main" id="{00214D7A-9EB8-095A-D384-E5184015913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27963" y="784225"/>
            <a:ext cx="3810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C0BD8A21-17E8-0715-4777-D13885C84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463" y="116681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NORTH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762CF8-877E-FCB9-F5C3-5CC1FC3CF889}"/>
              </a:ext>
            </a:extLst>
          </p:cNvPr>
          <p:cNvSpPr txBox="1"/>
          <p:nvPr/>
        </p:nvSpPr>
        <p:spPr>
          <a:xfrm>
            <a:off x="3733800" y="4267200"/>
            <a:ext cx="43973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7A3CE30-59BC-14F2-B7E0-9DE2BD46E847}"/>
              </a:ext>
            </a:extLst>
          </p:cNvPr>
          <p:cNvSpPr/>
          <p:nvPr/>
        </p:nvSpPr>
        <p:spPr bwMode="auto">
          <a:xfrm>
            <a:off x="1767840" y="3100251"/>
            <a:ext cx="4563291" cy="2316480"/>
          </a:xfrm>
          <a:custGeom>
            <a:avLst/>
            <a:gdLst>
              <a:gd name="connsiteX0" fmla="*/ 0 w 4563291"/>
              <a:gd name="connsiteY0" fmla="*/ 0 h 2316480"/>
              <a:gd name="connsiteX1" fmla="*/ 4188823 w 4563291"/>
              <a:gd name="connsiteY1" fmla="*/ 0 h 2316480"/>
              <a:gd name="connsiteX2" fmla="*/ 4406537 w 4563291"/>
              <a:gd name="connsiteY2" fmla="*/ 87086 h 2316480"/>
              <a:gd name="connsiteX3" fmla="*/ 4476206 w 4563291"/>
              <a:gd name="connsiteY3" fmla="*/ 182880 h 2316480"/>
              <a:gd name="connsiteX4" fmla="*/ 4528457 w 4563291"/>
              <a:gd name="connsiteY4" fmla="*/ 313509 h 2316480"/>
              <a:gd name="connsiteX5" fmla="*/ 4554583 w 4563291"/>
              <a:gd name="connsiteY5" fmla="*/ 487680 h 2316480"/>
              <a:gd name="connsiteX6" fmla="*/ 4563291 w 4563291"/>
              <a:gd name="connsiteY6" fmla="*/ 231648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3291" h="2316480">
                <a:moveTo>
                  <a:pt x="0" y="0"/>
                </a:moveTo>
                <a:lnTo>
                  <a:pt x="4188823" y="0"/>
                </a:lnTo>
                <a:lnTo>
                  <a:pt x="4406537" y="87086"/>
                </a:lnTo>
                <a:lnTo>
                  <a:pt x="4476206" y="182880"/>
                </a:lnTo>
                <a:lnTo>
                  <a:pt x="4528457" y="313509"/>
                </a:lnTo>
                <a:lnTo>
                  <a:pt x="4554583" y="487680"/>
                </a:lnTo>
                <a:cubicBezTo>
                  <a:pt x="4557486" y="1097280"/>
                  <a:pt x="4560388" y="1706880"/>
                  <a:pt x="4563291" y="2316480"/>
                </a:cubicBezTo>
              </a:path>
            </a:pathLst>
          </a:custGeom>
          <a:noFill/>
          <a:ln w="2540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5838CA-64D7-55A2-79F1-A339A1300755}"/>
              </a:ext>
            </a:extLst>
          </p:cNvPr>
          <p:cNvSpPr/>
          <p:nvPr/>
        </p:nvSpPr>
        <p:spPr bwMode="auto">
          <a:xfrm>
            <a:off x="3429000" y="3100251"/>
            <a:ext cx="744537" cy="100149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6D231-F87F-5AEB-6477-193934297734}"/>
              </a:ext>
            </a:extLst>
          </p:cNvPr>
          <p:cNvSpPr txBox="1"/>
          <p:nvPr/>
        </p:nvSpPr>
        <p:spPr>
          <a:xfrm>
            <a:off x="990600" y="5943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Purpose of temporary easement is to reconstruct drive apron due to new sidewalk.</a:t>
            </a:r>
          </a:p>
        </p:txBody>
      </p:sp>
    </p:spTree>
    <p:extLst>
      <p:ext uri="{BB962C8B-B14F-4D97-AF65-F5344CB8AC3E}">
        <p14:creationId xmlns:p14="http://schemas.microsoft.com/office/powerpoint/2010/main" val="1057096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3E479179-782F-4969-94D3-9D59A3774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1" b="23111"/>
          <a:stretch/>
        </p:blipFill>
        <p:spPr bwMode="auto">
          <a:xfrm>
            <a:off x="228600" y="1295400"/>
            <a:ext cx="831272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5742D38E-5AFF-4468-ACBF-00540F7B2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cap="all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parcel 19 - VB One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2094EB-B0CA-32FC-3BA8-BF1DF33B2CE9}"/>
              </a:ext>
            </a:extLst>
          </p:cNvPr>
          <p:cNvSpPr txBox="1"/>
          <p:nvPr/>
        </p:nvSpPr>
        <p:spPr>
          <a:xfrm>
            <a:off x="304800" y="5079555"/>
            <a:ext cx="8312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Looking north at drive to #19 VB One Parcel.  New concrete drive apron will tie into existing concrete drive.  Existing fence will not be disturbed.  </a:t>
            </a:r>
          </a:p>
        </p:txBody>
      </p:sp>
    </p:spTree>
    <p:extLst>
      <p:ext uri="{BB962C8B-B14F-4D97-AF65-F5344CB8AC3E}">
        <p14:creationId xmlns:p14="http://schemas.microsoft.com/office/powerpoint/2010/main" val="437973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DC6636AE-2AF0-47A7-9CE0-2541C7ADF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PROJECT COSTS</a:t>
            </a:r>
          </a:p>
        </p:txBody>
      </p:sp>
      <p:sp>
        <p:nvSpPr>
          <p:cNvPr id="242691" name="Rectangle 3">
            <a:extLst>
              <a:ext uri="{FF2B5EF4-FFF2-40B4-BE49-F238E27FC236}">
                <a16:creationId xmlns:a16="http://schemas.microsoft.com/office/drawing/2014/main" id="{4FF8A686-7D69-4B20-8598-E548BE3D2A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1500" y="1752600"/>
            <a:ext cx="8115300" cy="25146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buClr>
                <a:srgbClr val="FFFF00"/>
              </a:buClr>
              <a:buSzTx/>
              <a:buFontTx/>
              <a:buChar char="•"/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Design:		       	by MCEO	</a:t>
            </a:r>
          </a:p>
          <a:p>
            <a:pPr eaLnBrk="1" hangingPunct="1">
              <a:spcBef>
                <a:spcPts val="600"/>
              </a:spcBef>
              <a:buClr>
                <a:srgbClr val="FFFF00"/>
              </a:buClr>
              <a:buSzTx/>
              <a:buFontTx/>
              <a:buChar char="•"/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Right-of-Way:      	To be determined by real 				estate appraisal</a:t>
            </a:r>
          </a:p>
          <a:p>
            <a:pPr eaLnBrk="1" hangingPunct="1">
              <a:spcBef>
                <a:spcPts val="600"/>
              </a:spcBef>
              <a:buClr>
                <a:srgbClr val="FFFF00"/>
              </a:buClr>
              <a:buSzTx/>
              <a:buFontTx/>
              <a:buChar char="•"/>
              <a:defRPr/>
            </a:pPr>
            <a:r>
              <a:rPr lang="en-US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Construction:		$250,000			</a:t>
            </a:r>
          </a:p>
          <a:p>
            <a:pPr marL="0" indent="0" eaLnBrk="1" hangingPunct="1">
              <a:spcBef>
                <a:spcPts val="600"/>
              </a:spcBef>
              <a:buClr>
                <a:srgbClr val="FFFF00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Total Project Costs:	$250,000</a:t>
            </a:r>
          </a:p>
          <a:p>
            <a:pPr marL="0" indent="0" eaLnBrk="1" hangingPunct="1">
              <a:spcBef>
                <a:spcPts val="600"/>
              </a:spcBef>
              <a:buClr>
                <a:srgbClr val="FFFF00"/>
              </a:buClr>
              <a:buSzTx/>
              <a:buFont typeface="Wingdings" panose="05000000000000000000" pitchFamily="2" charset="2"/>
              <a:buNone/>
              <a:defRPr/>
            </a:pP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081AEAA2-0AAB-40B3-BFB0-0BFD756860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PROJECT SCHEDULE</a:t>
            </a:r>
          </a:p>
        </p:txBody>
      </p:sp>
      <p:sp>
        <p:nvSpPr>
          <p:cNvPr id="242691" name="Rectangle 3">
            <a:extLst>
              <a:ext uri="{FF2B5EF4-FFF2-40B4-BE49-F238E27FC236}">
                <a16:creationId xmlns:a16="http://schemas.microsoft.com/office/drawing/2014/main" id="{9A112F77-232B-4404-986A-640DCF4CDD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" y="2362200"/>
            <a:ext cx="8915400" cy="25146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buClr>
                <a:srgbClr val="FFFF00"/>
              </a:buClr>
              <a:buSzTx/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Design:		       	June 2022 – April 2023</a:t>
            </a:r>
          </a:p>
          <a:p>
            <a:pPr eaLnBrk="1" hangingPunct="1">
              <a:spcBef>
                <a:spcPts val="600"/>
              </a:spcBef>
              <a:buClr>
                <a:srgbClr val="FFFF00"/>
              </a:buClr>
              <a:buSzTx/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Right-of-Way:      	May 2023 – October 2023</a:t>
            </a:r>
          </a:p>
          <a:p>
            <a:pPr eaLnBrk="1" hangingPunct="1">
              <a:spcBef>
                <a:spcPts val="600"/>
              </a:spcBef>
              <a:buClr>
                <a:srgbClr val="FFFF00"/>
              </a:buClr>
              <a:buSzTx/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Advertise &amp; Award: 	November 2023 – December 2023</a:t>
            </a:r>
          </a:p>
          <a:p>
            <a:pPr eaLnBrk="1" hangingPunct="1">
              <a:spcBef>
                <a:spcPts val="600"/>
              </a:spcBef>
              <a:buClr>
                <a:srgbClr val="FFFF00"/>
              </a:buClr>
              <a:buSzTx/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Construction:		March 2024 thru July 2024</a:t>
            </a:r>
          </a:p>
          <a:p>
            <a:pPr eaLnBrk="1" hangingPunct="1">
              <a:spcBef>
                <a:spcPts val="600"/>
              </a:spcBef>
              <a:buClr>
                <a:srgbClr val="FFFF00"/>
              </a:buClr>
              <a:buSzTx/>
              <a:buFontTx/>
              <a:buChar char="•"/>
              <a:defRPr/>
            </a:pP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Clr>
                <a:srgbClr val="FFFF00"/>
              </a:buClr>
              <a:buSzTx/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Traffic on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Lamme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Road and side streets will be maintained during construction.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4D96-1CEB-4DB0-8322-CBAFFA81A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990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solidFill>
                  <a:srgbClr val="FFFF00"/>
                </a:solidFill>
              </a:rPr>
              <a:t>Questions?</a:t>
            </a:r>
          </a:p>
        </p:txBody>
      </p:sp>
      <p:pic>
        <p:nvPicPr>
          <p:cNvPr id="23555" name="Picture 4">
            <a:extLst>
              <a:ext uri="{FF2B5EF4-FFF2-40B4-BE49-F238E27FC236}">
                <a16:creationId xmlns:a16="http://schemas.microsoft.com/office/drawing/2014/main" id="{738781B3-289A-412D-9BAE-5041E6D65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t="1572" r="75002" b="34016"/>
          <a:stretch>
            <a:fillRect/>
          </a:stretch>
        </p:blipFill>
        <p:spPr bwMode="auto">
          <a:xfrm>
            <a:off x="3657600" y="2438400"/>
            <a:ext cx="1828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002B502E-713F-4AEE-993B-5D4B3706D2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4114800"/>
            <a:ext cx="82296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Office of the Montgomery County Engineer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C3007E27-1620-4A15-B027-96A9AB4D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4200" y="799306"/>
            <a:ext cx="282098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ontent Placeholder 2">
            <a:extLst>
              <a:ext uri="{FF2B5EF4-FFF2-40B4-BE49-F238E27FC236}">
                <a16:creationId xmlns:a16="http://schemas.microsoft.com/office/drawing/2014/main" id="{C935953A-D148-4E14-87C2-570CB8198D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3" t="22147" r="38199" b="39125"/>
          <a:stretch/>
        </p:blipFill>
        <p:spPr>
          <a:xfrm>
            <a:off x="796925" y="915225"/>
            <a:ext cx="6955812" cy="5763387"/>
          </a:xfrm>
        </p:spPr>
      </p:pic>
      <p:sp>
        <p:nvSpPr>
          <p:cNvPr id="322562" name="Rectangle 2">
            <a:extLst>
              <a:ext uri="{FF2B5EF4-FFF2-40B4-BE49-F238E27FC236}">
                <a16:creationId xmlns:a16="http://schemas.microsoft.com/office/drawing/2014/main" id="{C34B5877-05E6-4AC9-89FC-363FB5F103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2205" y="-7341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Aerial View</a:t>
            </a:r>
          </a:p>
        </p:txBody>
      </p:sp>
      <p:sp>
        <p:nvSpPr>
          <p:cNvPr id="9220" name="Up Arrow 9">
            <a:extLst>
              <a:ext uri="{FF2B5EF4-FFF2-40B4-BE49-F238E27FC236}">
                <a16:creationId xmlns:a16="http://schemas.microsoft.com/office/drawing/2014/main" id="{DEDBD82F-8FF7-447A-AD86-DEDB55823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6075" y="660400"/>
            <a:ext cx="3810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221" name="TextBox 10">
            <a:extLst>
              <a:ext uri="{FF2B5EF4-FFF2-40B4-BE49-F238E27FC236}">
                <a16:creationId xmlns:a16="http://schemas.microsoft.com/office/drawing/2014/main" id="{0470C858-6198-4D2C-B727-F4A38F809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5575" y="1042988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NORTH</a:t>
            </a:r>
          </a:p>
        </p:txBody>
      </p:sp>
      <p:sp useBgFill="1">
        <p:nvSpPr>
          <p:cNvPr id="9223" name="TextBox 4">
            <a:extLst>
              <a:ext uri="{FF2B5EF4-FFF2-40B4-BE49-F238E27FC236}">
                <a16:creationId xmlns:a16="http://schemas.microsoft.com/office/drawing/2014/main" id="{5B78BFE6-A18D-4DFD-98DA-DED85663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201" y="5241853"/>
            <a:ext cx="1473199" cy="369332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RULLA CT.</a:t>
            </a:r>
          </a:p>
        </p:txBody>
      </p:sp>
      <p:cxnSp>
        <p:nvCxnSpPr>
          <p:cNvPr id="9224" name="Straight Arrow Connector 6">
            <a:extLst>
              <a:ext uri="{FF2B5EF4-FFF2-40B4-BE49-F238E27FC236}">
                <a16:creationId xmlns:a16="http://schemas.microsoft.com/office/drawing/2014/main" id="{E9436294-691D-4504-9952-196F9B7FBDF9}"/>
              </a:ext>
            </a:extLst>
          </p:cNvPr>
          <p:cNvCxnSpPr>
            <a:cxnSpLocks noChangeShapeType="1"/>
            <a:stCxn id="9223" idx="1"/>
          </p:cNvCxnSpPr>
          <p:nvPr/>
        </p:nvCxnSpPr>
        <p:spPr bwMode="auto">
          <a:xfrm flipH="1" flipV="1">
            <a:off x="3810990" y="4279037"/>
            <a:ext cx="583211" cy="1147482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 useBgFill="1">
        <p:nvSpPr>
          <p:cNvPr id="9225" name="TextBox 4">
            <a:extLst>
              <a:ext uri="{FF2B5EF4-FFF2-40B4-BE49-F238E27FC236}">
                <a16:creationId xmlns:a16="http://schemas.microsoft.com/office/drawing/2014/main" id="{C7DE2B53-0312-48B1-ABA2-83E513F4BCF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614393" y="3937987"/>
            <a:ext cx="1736373" cy="36933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LAMME ROAD</a:t>
            </a:r>
          </a:p>
        </p:txBody>
      </p:sp>
      <p:sp useBgFill="1">
        <p:nvSpPr>
          <p:cNvPr id="9228" name="TextBox 12">
            <a:extLst>
              <a:ext uri="{FF2B5EF4-FFF2-40B4-BE49-F238E27FC236}">
                <a16:creationId xmlns:a16="http://schemas.microsoft.com/office/drawing/2014/main" id="{61B140F2-FB6F-4307-ABB2-F7FFBE2C0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2657" y="2092326"/>
            <a:ext cx="1886094" cy="36933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STROOP ROAD</a:t>
            </a:r>
          </a:p>
        </p:txBody>
      </p:sp>
      <p:sp useBgFill="1">
        <p:nvSpPr>
          <p:cNvPr id="14" name="TextBox 4">
            <a:extLst>
              <a:ext uri="{FF2B5EF4-FFF2-40B4-BE49-F238E27FC236}">
                <a16:creationId xmlns:a16="http://schemas.microsoft.com/office/drawing/2014/main" id="{C87F582B-4CAC-4920-A962-CE01F7B4F9D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77320" y="3244333"/>
            <a:ext cx="582211" cy="36933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I-75</a:t>
            </a:r>
          </a:p>
        </p:txBody>
      </p:sp>
      <p:sp useBgFill="1">
        <p:nvSpPr>
          <p:cNvPr id="2" name="TextBox 12">
            <a:extLst>
              <a:ext uri="{FF2B5EF4-FFF2-40B4-BE49-F238E27FC236}">
                <a16:creationId xmlns:a16="http://schemas.microsoft.com/office/drawing/2014/main" id="{AC329221-E78F-3828-EC78-28433E0D876A}"/>
              </a:ext>
            </a:extLst>
          </p:cNvPr>
          <p:cNvSpPr txBox="1">
            <a:spLocks noChangeArrowheads="1"/>
          </p:cNvSpPr>
          <p:nvPr/>
        </p:nvSpPr>
        <p:spPr bwMode="auto">
          <a:xfrm rot="397327">
            <a:off x="2626836" y="6115581"/>
            <a:ext cx="2138149" cy="36933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ALEX-BELL ROAD</a:t>
            </a:r>
          </a:p>
        </p:txBody>
      </p:sp>
      <p:sp useBgFill="1">
        <p:nvSpPr>
          <p:cNvPr id="3" name="TextBox 4">
            <a:extLst>
              <a:ext uri="{FF2B5EF4-FFF2-40B4-BE49-F238E27FC236}">
                <a16:creationId xmlns:a16="http://schemas.microsoft.com/office/drawing/2014/main" id="{73FA687F-7079-B246-43E0-25324F47950A}"/>
              </a:ext>
            </a:extLst>
          </p:cNvPr>
          <p:cNvSpPr txBox="1">
            <a:spLocks noChangeArrowheads="1"/>
          </p:cNvSpPr>
          <p:nvPr/>
        </p:nvSpPr>
        <p:spPr bwMode="auto">
          <a:xfrm rot="16473564">
            <a:off x="1912487" y="4519435"/>
            <a:ext cx="966931" cy="36933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SR-741</a:t>
            </a:r>
          </a:p>
        </p:txBody>
      </p:sp>
      <p:sp useBgFill="1">
        <p:nvSpPr>
          <p:cNvPr id="4" name="TextBox 4">
            <a:extLst>
              <a:ext uri="{FF2B5EF4-FFF2-40B4-BE49-F238E27FC236}">
                <a16:creationId xmlns:a16="http://schemas.microsoft.com/office/drawing/2014/main" id="{AC377999-97F8-B748-AD1F-E88CF218F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026" y="2926285"/>
            <a:ext cx="2047476" cy="369332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OWENDALE DR.</a:t>
            </a:r>
          </a:p>
        </p:txBody>
      </p:sp>
      <p:cxnSp>
        <p:nvCxnSpPr>
          <p:cNvPr id="5" name="Straight Arrow Connector 6">
            <a:extLst>
              <a:ext uri="{FF2B5EF4-FFF2-40B4-BE49-F238E27FC236}">
                <a16:creationId xmlns:a16="http://schemas.microsoft.com/office/drawing/2014/main" id="{AF7297B5-1841-77E8-7071-361366008B98}"/>
              </a:ext>
            </a:extLst>
          </p:cNvPr>
          <p:cNvCxnSpPr>
            <a:cxnSpLocks noChangeShapeType="1"/>
            <a:stCxn id="4" idx="1"/>
          </p:cNvCxnSpPr>
          <p:nvPr/>
        </p:nvCxnSpPr>
        <p:spPr bwMode="auto">
          <a:xfrm flipH="1" flipV="1">
            <a:off x="3962400" y="2923879"/>
            <a:ext cx="721626" cy="187072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C09434D-4F2E-05B5-3416-40F9A2953C55}"/>
              </a:ext>
            </a:extLst>
          </p:cNvPr>
          <p:cNvSpPr/>
          <p:nvPr/>
        </p:nvSpPr>
        <p:spPr bwMode="auto">
          <a:xfrm>
            <a:off x="3737499" y="2965142"/>
            <a:ext cx="257452" cy="1313895"/>
          </a:xfrm>
          <a:custGeom>
            <a:avLst/>
            <a:gdLst>
              <a:gd name="connsiteX0" fmla="*/ 0 w 257452"/>
              <a:gd name="connsiteY0" fmla="*/ 1313895 h 1313895"/>
              <a:gd name="connsiteX1" fmla="*/ 17755 w 257452"/>
              <a:gd name="connsiteY1" fmla="*/ 1047565 h 1313895"/>
              <a:gd name="connsiteX2" fmla="*/ 133165 w 257452"/>
              <a:gd name="connsiteY2" fmla="*/ 772357 h 1313895"/>
              <a:gd name="connsiteX3" fmla="*/ 186431 w 257452"/>
              <a:gd name="connsiteY3" fmla="*/ 0 h 1313895"/>
              <a:gd name="connsiteX4" fmla="*/ 257452 w 257452"/>
              <a:gd name="connsiteY4" fmla="*/ 8877 h 1313895"/>
              <a:gd name="connsiteX5" fmla="*/ 221942 w 257452"/>
              <a:gd name="connsiteY5" fmla="*/ 772357 h 1313895"/>
              <a:gd name="connsiteX6" fmla="*/ 133165 w 257452"/>
              <a:gd name="connsiteY6" fmla="*/ 1100831 h 1313895"/>
              <a:gd name="connsiteX7" fmla="*/ 124287 w 257452"/>
              <a:gd name="connsiteY7" fmla="*/ 1305017 h 1313895"/>
              <a:gd name="connsiteX8" fmla="*/ 0 w 257452"/>
              <a:gd name="connsiteY8" fmla="*/ 1313895 h 1313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452" h="1313895">
                <a:moveTo>
                  <a:pt x="0" y="1313895"/>
                </a:moveTo>
                <a:lnTo>
                  <a:pt x="17755" y="1047565"/>
                </a:lnTo>
                <a:lnTo>
                  <a:pt x="133165" y="772357"/>
                </a:lnTo>
                <a:lnTo>
                  <a:pt x="186431" y="0"/>
                </a:lnTo>
                <a:lnTo>
                  <a:pt x="257452" y="8877"/>
                </a:lnTo>
                <a:lnTo>
                  <a:pt x="221942" y="772357"/>
                </a:lnTo>
                <a:lnTo>
                  <a:pt x="133165" y="1100831"/>
                </a:lnTo>
                <a:lnTo>
                  <a:pt x="124287" y="1305017"/>
                </a:lnTo>
                <a:lnTo>
                  <a:pt x="0" y="1313895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 useBgFill="1">
        <p:nvSpPr>
          <p:cNvPr id="15" name="TextBox 4">
            <a:extLst>
              <a:ext uri="{FF2B5EF4-FFF2-40B4-BE49-F238E27FC236}">
                <a16:creationId xmlns:a16="http://schemas.microsoft.com/office/drawing/2014/main" id="{EC35787B-A531-3AE7-5B74-10937F257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770" y="4347779"/>
            <a:ext cx="2047476" cy="369332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PROJECT LIMITS</a:t>
            </a:r>
          </a:p>
        </p:txBody>
      </p: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9CD680E6-7806-10CE-E9FC-307383C1109F}"/>
              </a:ext>
            </a:extLst>
          </p:cNvPr>
          <p:cNvCxnSpPr>
            <a:cxnSpLocks noChangeShapeType="1"/>
            <a:stCxn id="15" idx="1"/>
          </p:cNvCxnSpPr>
          <p:nvPr/>
        </p:nvCxnSpPr>
        <p:spPr bwMode="auto">
          <a:xfrm flipH="1" flipV="1">
            <a:off x="3962400" y="3562384"/>
            <a:ext cx="904370" cy="970061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 type="oval"/>
            <a:tailEnd type="diamond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ontent Placeholder 2">
            <a:extLst>
              <a:ext uri="{FF2B5EF4-FFF2-40B4-BE49-F238E27FC236}">
                <a16:creationId xmlns:a16="http://schemas.microsoft.com/office/drawing/2014/main" id="{C935953A-D148-4E14-87C2-570CB8198D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7670" r="68503" b="57592"/>
          <a:stretch/>
        </p:blipFill>
        <p:spPr>
          <a:xfrm>
            <a:off x="685800" y="1401507"/>
            <a:ext cx="4361728" cy="5244998"/>
          </a:xfrm>
        </p:spPr>
      </p:pic>
      <p:sp>
        <p:nvSpPr>
          <p:cNvPr id="322562" name="Rectangle 2">
            <a:extLst>
              <a:ext uri="{FF2B5EF4-FFF2-40B4-BE49-F238E27FC236}">
                <a16:creationId xmlns:a16="http://schemas.microsoft.com/office/drawing/2014/main" id="{C34B5877-05E6-4AC9-89FC-363FB5F103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9279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ADA TRANSITION PLAN</a:t>
            </a:r>
            <a:b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2020 SELF EVALUATION RESULTS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6962D6-86D4-06D1-0CE2-324E97919CFD}"/>
              </a:ext>
            </a:extLst>
          </p:cNvPr>
          <p:cNvSpPr/>
          <p:nvPr/>
        </p:nvSpPr>
        <p:spPr bwMode="auto">
          <a:xfrm>
            <a:off x="5334000" y="2943923"/>
            <a:ext cx="4572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63B0D-15B3-FC80-1CAF-FA98A39F0C4C}"/>
              </a:ext>
            </a:extLst>
          </p:cNvPr>
          <p:cNvSpPr/>
          <p:nvPr/>
        </p:nvSpPr>
        <p:spPr bwMode="auto">
          <a:xfrm>
            <a:off x="5334000" y="4800600"/>
            <a:ext cx="457200" cy="38100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9FB506-25CE-6595-7D47-ACAD1B9F90C2}"/>
              </a:ext>
            </a:extLst>
          </p:cNvPr>
          <p:cNvSpPr txBox="1"/>
          <p:nvPr/>
        </p:nvSpPr>
        <p:spPr>
          <a:xfrm>
            <a:off x="5867400" y="2943922"/>
            <a:ext cx="2969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ADA Ramps replaced or being addressed in other active County projects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E5251E-DCEF-E5CB-4D1E-21FA67D58C89}"/>
              </a:ext>
            </a:extLst>
          </p:cNvPr>
          <p:cNvSpPr txBox="1"/>
          <p:nvPr/>
        </p:nvSpPr>
        <p:spPr>
          <a:xfrm>
            <a:off x="5867400" y="48006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ADA Ramps being addressed in 2023 ADA Ramp Improvement Program</a:t>
            </a:r>
          </a:p>
        </p:txBody>
      </p:sp>
    </p:spTree>
    <p:extLst>
      <p:ext uri="{BB962C8B-B14F-4D97-AF65-F5344CB8AC3E}">
        <p14:creationId xmlns:p14="http://schemas.microsoft.com/office/powerpoint/2010/main" val="1516476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>
            <a:extLst>
              <a:ext uri="{FF2B5EF4-FFF2-40B4-BE49-F238E27FC236}">
                <a16:creationId xmlns:a16="http://schemas.microsoft.com/office/drawing/2014/main" id="{434D751C-F8FD-43DA-B473-02AC943B14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SCOPE OF PROJECT</a:t>
            </a:r>
          </a:p>
        </p:txBody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852ED19B-CDAD-4678-89EA-A91BEEB35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440029"/>
            <a:ext cx="8229600" cy="44196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Replace non-ADA compliant curb ramps and/or install ADA compliant curb ramps at four intersections</a:t>
            </a:r>
          </a:p>
          <a:p>
            <a:pPr eaLnBrk="1" hangingPunct="1">
              <a:buClr>
                <a:srgbClr val="FFFF00"/>
              </a:buClr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Replace deteriorating asphalt sidewalk along east side of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Lamme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Road between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Terrylynne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Ave. &amp;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Owendale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Dr. with 5’ wide concrete sidewalk</a:t>
            </a:r>
          </a:p>
          <a:p>
            <a:pPr eaLnBrk="1" hangingPunct="1">
              <a:buClr>
                <a:srgbClr val="FFFF00"/>
              </a:buClr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Install 5’ wide concrete sidewalk along frontage of Presbyterian Church parcel</a:t>
            </a:r>
          </a:p>
          <a:p>
            <a:pPr eaLnBrk="1" hangingPunct="1">
              <a:buClr>
                <a:srgbClr val="FFFF00"/>
              </a:buClr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Three temporary easements will be necessary for the project’s construction</a:t>
            </a:r>
          </a:p>
          <a:p>
            <a:pPr marL="0" indent="0" eaLnBrk="1" hangingPunct="1">
              <a:buClr>
                <a:srgbClr val="FFFF00"/>
              </a:buClr>
              <a:buNone/>
              <a:defRPr/>
            </a:pP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87BF-601C-4FA3-A10B-A349A6A9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Intersection of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Lamme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Rd &amp;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Owendale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Dr.</a:t>
            </a:r>
          </a:p>
        </p:txBody>
      </p:sp>
      <p:pic>
        <p:nvPicPr>
          <p:cNvPr id="11268" name="Content Placeholder 3">
            <a:extLst>
              <a:ext uri="{FF2B5EF4-FFF2-40B4-BE49-F238E27FC236}">
                <a16:creationId xmlns:a16="http://schemas.microsoft.com/office/drawing/2014/main" id="{867FD266-8A20-4087-8FAB-1CD168E272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r="14562"/>
          <a:stretch/>
        </p:blipFill>
        <p:spPr>
          <a:xfrm>
            <a:off x="350599" y="1468258"/>
            <a:ext cx="3507848" cy="3715753"/>
          </a:xfrm>
        </p:spPr>
      </p:pic>
      <p:sp>
        <p:nvSpPr>
          <p:cNvPr id="11269" name="TextBox 4">
            <a:extLst>
              <a:ext uri="{FF2B5EF4-FFF2-40B4-BE49-F238E27FC236}">
                <a16:creationId xmlns:a16="http://schemas.microsoft.com/office/drawing/2014/main" id="{52E86D74-4DC0-44B4-B84C-5C34B8D8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257800"/>
            <a:ext cx="6705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Left: Northeast corner of </a:t>
            </a:r>
            <a:r>
              <a:rPr lang="en-US" altLang="en-US" sz="1800" dirty="0" err="1">
                <a:solidFill>
                  <a:srgbClr val="FFFF00"/>
                </a:solidFill>
              </a:rPr>
              <a:t>Lamme</a:t>
            </a:r>
            <a:r>
              <a:rPr lang="en-US" altLang="en-US" sz="1800" dirty="0">
                <a:solidFill>
                  <a:srgbClr val="FFFF00"/>
                </a:solidFill>
              </a:rPr>
              <a:t> Road &amp; </a:t>
            </a:r>
            <a:r>
              <a:rPr lang="en-US" altLang="en-US" sz="1800" dirty="0" err="1">
                <a:solidFill>
                  <a:srgbClr val="FFFF00"/>
                </a:solidFill>
              </a:rPr>
              <a:t>Owendale</a:t>
            </a:r>
            <a:r>
              <a:rPr lang="en-US" altLang="en-US" sz="1800" dirty="0">
                <a:solidFill>
                  <a:srgbClr val="FFFF00"/>
                </a:solidFill>
              </a:rPr>
              <a:t> Road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Right: Southeast corner of </a:t>
            </a:r>
            <a:r>
              <a:rPr lang="en-US" altLang="en-US" sz="1800" dirty="0" err="1">
                <a:solidFill>
                  <a:srgbClr val="FFFF00"/>
                </a:solidFill>
              </a:rPr>
              <a:t>Lamme</a:t>
            </a:r>
            <a:r>
              <a:rPr lang="en-US" altLang="en-US" sz="1800" dirty="0">
                <a:solidFill>
                  <a:srgbClr val="FFFF00"/>
                </a:solidFill>
              </a:rPr>
              <a:t> Road &amp; </a:t>
            </a:r>
            <a:r>
              <a:rPr lang="en-US" altLang="en-US" sz="1800" dirty="0" err="1">
                <a:solidFill>
                  <a:srgbClr val="FFFF00"/>
                </a:solidFill>
              </a:rPr>
              <a:t>Owendale</a:t>
            </a:r>
            <a:r>
              <a:rPr lang="en-US" altLang="en-US" sz="1800" dirty="0">
                <a:solidFill>
                  <a:srgbClr val="FFFF00"/>
                </a:solidFill>
              </a:rPr>
              <a:t> Road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rgbClr val="FFFF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Note: the Northwest &amp; Southwest ramps were reconstructed as part of the new West Carrollton intermediate school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420A04-A815-818F-5AD5-6E88DC90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8" r="14598"/>
          <a:stretch/>
        </p:blipFill>
        <p:spPr bwMode="auto">
          <a:xfrm>
            <a:off x="4724400" y="1481430"/>
            <a:ext cx="3507848" cy="371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87BF-601C-4FA3-A10B-A349A6A97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403517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Ex. asphalt walk along east side of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Lamme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Rd between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Owendale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Dr. &amp;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Terrylynn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Ave.</a:t>
            </a:r>
          </a:p>
        </p:txBody>
      </p:sp>
      <p:pic>
        <p:nvPicPr>
          <p:cNvPr id="11268" name="Content Placeholder 3">
            <a:extLst>
              <a:ext uri="{FF2B5EF4-FFF2-40B4-BE49-F238E27FC236}">
                <a16:creationId xmlns:a16="http://schemas.microsoft.com/office/drawing/2014/main" id="{867FD266-8A20-4087-8FAB-1CD168E272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8" r="14598"/>
          <a:stretch/>
        </p:blipFill>
        <p:spPr>
          <a:xfrm>
            <a:off x="350599" y="1468258"/>
            <a:ext cx="3507848" cy="3715753"/>
          </a:xfrm>
        </p:spPr>
      </p:pic>
      <p:sp>
        <p:nvSpPr>
          <p:cNvPr id="11269" name="TextBox 4">
            <a:extLst>
              <a:ext uri="{FF2B5EF4-FFF2-40B4-BE49-F238E27FC236}">
                <a16:creationId xmlns:a16="http://schemas.microsoft.com/office/drawing/2014/main" id="{52E86D74-4DC0-44B4-B84C-5C34B8D8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89742"/>
            <a:ext cx="6705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Left &amp; Right: looking southbound along existing asphalt walk.  Note heaving asphalt at cracks within ex. sidewalk.  This condition is typical along the length of the asphalt walk.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420A04-A815-818F-5AD5-6E88DC90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8" r="14598"/>
          <a:stretch/>
        </p:blipFill>
        <p:spPr bwMode="auto">
          <a:xfrm>
            <a:off x="4724400" y="1481430"/>
            <a:ext cx="3507848" cy="371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9019760-5802-4200-F99D-D889C46D93EA}"/>
              </a:ext>
            </a:extLst>
          </p:cNvPr>
          <p:cNvSpPr/>
          <p:nvPr/>
        </p:nvSpPr>
        <p:spPr bwMode="auto">
          <a:xfrm>
            <a:off x="5029200" y="2514600"/>
            <a:ext cx="3581400" cy="1143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590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87BF-601C-4FA3-A10B-A349A6A9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Intersection of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Lamme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Rd. &amp;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Terrylynn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Ave.</a:t>
            </a:r>
          </a:p>
        </p:txBody>
      </p:sp>
      <p:pic>
        <p:nvPicPr>
          <p:cNvPr id="11268" name="Content Placeholder 3">
            <a:extLst>
              <a:ext uri="{FF2B5EF4-FFF2-40B4-BE49-F238E27FC236}">
                <a16:creationId xmlns:a16="http://schemas.microsoft.com/office/drawing/2014/main" id="{867FD266-8A20-4087-8FAB-1CD168E272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8" r="14598"/>
          <a:stretch/>
        </p:blipFill>
        <p:spPr>
          <a:xfrm>
            <a:off x="350599" y="1468258"/>
            <a:ext cx="3507848" cy="3715753"/>
          </a:xfrm>
        </p:spPr>
      </p:pic>
      <p:sp>
        <p:nvSpPr>
          <p:cNvPr id="11269" name="TextBox 4">
            <a:extLst>
              <a:ext uri="{FF2B5EF4-FFF2-40B4-BE49-F238E27FC236}">
                <a16:creationId xmlns:a16="http://schemas.microsoft.com/office/drawing/2014/main" id="{52E86D74-4DC0-44B4-B84C-5C34B8D8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89742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Left: Northeast corner </a:t>
            </a:r>
            <a:r>
              <a:rPr lang="en-US" altLang="en-US" sz="1800" dirty="0" err="1">
                <a:solidFill>
                  <a:srgbClr val="FFFF00"/>
                </a:solidFill>
              </a:rPr>
              <a:t>Lamme</a:t>
            </a:r>
            <a:r>
              <a:rPr lang="en-US" altLang="en-US" sz="1800" dirty="0">
                <a:solidFill>
                  <a:srgbClr val="FFFF00"/>
                </a:solidFill>
              </a:rPr>
              <a:t> Road &amp; </a:t>
            </a:r>
            <a:r>
              <a:rPr lang="en-US" altLang="en-US" sz="1800" dirty="0" err="1">
                <a:solidFill>
                  <a:srgbClr val="FFFF00"/>
                </a:solidFill>
              </a:rPr>
              <a:t>Terrylynn</a:t>
            </a:r>
            <a:r>
              <a:rPr lang="en-US" altLang="en-US" sz="1800" dirty="0">
                <a:solidFill>
                  <a:srgbClr val="FFFF00"/>
                </a:solidFill>
              </a:rPr>
              <a:t> Avenue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Right: Southeast corner </a:t>
            </a:r>
            <a:r>
              <a:rPr lang="en-US" altLang="en-US" sz="1800" dirty="0" err="1">
                <a:solidFill>
                  <a:srgbClr val="FFFF00"/>
                </a:solidFill>
              </a:rPr>
              <a:t>Lamme</a:t>
            </a:r>
            <a:r>
              <a:rPr lang="en-US" altLang="en-US" sz="1800" dirty="0">
                <a:solidFill>
                  <a:srgbClr val="FFFF00"/>
                </a:solidFill>
              </a:rPr>
              <a:t> Road &amp; </a:t>
            </a:r>
            <a:r>
              <a:rPr lang="en-US" altLang="en-US" sz="1800" dirty="0" err="1">
                <a:solidFill>
                  <a:srgbClr val="FFFF00"/>
                </a:solidFill>
              </a:rPr>
              <a:t>Terrylynn</a:t>
            </a:r>
            <a:r>
              <a:rPr lang="en-US" altLang="en-US" sz="1800" dirty="0">
                <a:solidFill>
                  <a:srgbClr val="FFFF00"/>
                </a:solidFill>
              </a:rPr>
              <a:t> Avenue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420A04-A815-818F-5AD5-6E88DC90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r="14562"/>
          <a:stretch/>
        </p:blipFill>
        <p:spPr bwMode="auto">
          <a:xfrm>
            <a:off x="4724400" y="1481430"/>
            <a:ext cx="3507848" cy="371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82514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87BF-601C-4FA3-A10B-A349A6A9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Intersection of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Lamme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Rd. &amp;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Terrylynn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Ave.</a:t>
            </a:r>
          </a:p>
        </p:txBody>
      </p:sp>
      <p:pic>
        <p:nvPicPr>
          <p:cNvPr id="11268" name="Content Placeholder 3">
            <a:extLst>
              <a:ext uri="{FF2B5EF4-FFF2-40B4-BE49-F238E27FC236}">
                <a16:creationId xmlns:a16="http://schemas.microsoft.com/office/drawing/2014/main" id="{867FD266-8A20-4087-8FAB-1CD168E272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r="14562"/>
          <a:stretch/>
        </p:blipFill>
        <p:spPr>
          <a:xfrm>
            <a:off x="2818076" y="1673989"/>
            <a:ext cx="3507848" cy="3715753"/>
          </a:xfrm>
        </p:spPr>
      </p:pic>
      <p:sp>
        <p:nvSpPr>
          <p:cNvPr id="11269" name="TextBox 4">
            <a:extLst>
              <a:ext uri="{FF2B5EF4-FFF2-40B4-BE49-F238E27FC236}">
                <a16:creationId xmlns:a16="http://schemas.microsoft.com/office/drawing/2014/main" id="{52E86D74-4DC0-44B4-B84C-5C34B8D8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89742"/>
            <a:ext cx="6705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Northwest corner </a:t>
            </a:r>
            <a:r>
              <a:rPr lang="en-US" altLang="en-US" sz="1800" dirty="0" err="1">
                <a:solidFill>
                  <a:srgbClr val="FFFF00"/>
                </a:solidFill>
              </a:rPr>
              <a:t>Lamme</a:t>
            </a:r>
            <a:r>
              <a:rPr lang="en-US" altLang="en-US" sz="1800" dirty="0">
                <a:solidFill>
                  <a:srgbClr val="FFFF00"/>
                </a:solidFill>
              </a:rPr>
              <a:t> Road &amp; </a:t>
            </a:r>
            <a:r>
              <a:rPr lang="en-US" altLang="en-US" sz="1800" dirty="0" err="1">
                <a:solidFill>
                  <a:srgbClr val="FFFF00"/>
                </a:solidFill>
              </a:rPr>
              <a:t>Terrylynn</a:t>
            </a:r>
            <a:r>
              <a:rPr lang="en-US" altLang="en-US" sz="1800" dirty="0">
                <a:solidFill>
                  <a:srgbClr val="FFFF00"/>
                </a:solidFill>
              </a:rPr>
              <a:t> Avenue</a:t>
            </a:r>
          </a:p>
        </p:txBody>
      </p:sp>
    </p:spTree>
    <p:extLst>
      <p:ext uri="{BB962C8B-B14F-4D97-AF65-F5344CB8AC3E}">
        <p14:creationId xmlns:p14="http://schemas.microsoft.com/office/powerpoint/2010/main" val="555381181"/>
      </p:ext>
    </p:extLst>
  </p:cSld>
  <p:clrMapOvr>
    <a:masterClrMapping/>
  </p:clrMapOvr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8376</TotalTime>
  <Words>735</Words>
  <Application>Microsoft Office PowerPoint</Application>
  <PresentationFormat>On-screen Show (4:3)</PresentationFormat>
  <Paragraphs>108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Times New Roman</vt:lpstr>
      <vt:lpstr>Wingdings</vt:lpstr>
      <vt:lpstr>Beam</vt:lpstr>
      <vt:lpstr>Office of the Montgomery County Engineer</vt:lpstr>
      <vt:lpstr>2023 ADA RAMP  IMPROVEMENT PROGRAM</vt:lpstr>
      <vt:lpstr>Aerial View</vt:lpstr>
      <vt:lpstr>ADA TRANSITION PLAN 2020 SELF EVALUATION RESULTS</vt:lpstr>
      <vt:lpstr>SCOPE OF PROJECT</vt:lpstr>
      <vt:lpstr>Intersection of Lamme Rd &amp; Owendale Dr.</vt:lpstr>
      <vt:lpstr>Ex. asphalt walk along east side of Lamme Rd between Owendale Dr. &amp; Terrylynn Ave.</vt:lpstr>
      <vt:lpstr>Intersection of Lamme Rd. &amp; Terrylynn Ave.</vt:lpstr>
      <vt:lpstr>Intersection of Lamme Rd. &amp; Terrylynn Ave.</vt:lpstr>
      <vt:lpstr>Intersection of Lamme Rd. &amp; Lehigh Pl.</vt:lpstr>
      <vt:lpstr>Intersection of Lamme Rd. &amp; Lehigh Pl.</vt:lpstr>
      <vt:lpstr>Intesection of Lamme Rd.  &amp; Rulla Ct.</vt:lpstr>
      <vt:lpstr>West side of Lamme Road along frontage of Presbyterian Church Parcel</vt:lpstr>
      <vt:lpstr>IMPACTED PROPERTIES AND RESPECTIVE OWNERS</vt:lpstr>
      <vt:lpstr>IMPACTED PROPERTIES AND RESPECTIVE OWNERS</vt:lpstr>
      <vt:lpstr>PARCEL 6 - PRESBYTERIAN CHURCH</vt:lpstr>
      <vt:lpstr>PowerPoint Presentation</vt:lpstr>
      <vt:lpstr>PARCEL 6 - PRESBYTERIAN CHURCH</vt:lpstr>
      <vt:lpstr>PARCEL 6 - PRESBYTERIAN CHURCH</vt:lpstr>
      <vt:lpstr>PARCEL 6 - PRESBYTERIAN CHURCH</vt:lpstr>
      <vt:lpstr>Parcel 15 - Holding &amp; parcel 19 - VB One</vt:lpstr>
      <vt:lpstr>Parcel 15 - Holding</vt:lpstr>
      <vt:lpstr>Parcel 15 - Holding</vt:lpstr>
      <vt:lpstr>parcel 19 - VB One</vt:lpstr>
      <vt:lpstr>parcel 19 - VB One</vt:lpstr>
      <vt:lpstr>PROJECT COSTS</vt:lpstr>
      <vt:lpstr>PROJECT SCHEDULE</vt:lpstr>
      <vt:lpstr>Questions?</vt:lpstr>
      <vt:lpstr>Office of the Montgomery County Engineer</vt:lpstr>
    </vt:vector>
  </TitlesOfParts>
  <Company>Montgomery County Engineer's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 River Road</dc:title>
  <dc:creator>Stacy Schweikert</dc:creator>
  <cp:lastModifiedBy>Dura, Joe</cp:lastModifiedBy>
  <cp:revision>469</cp:revision>
  <cp:lastPrinted>2023-02-09T20:36:05Z</cp:lastPrinted>
  <dcterms:created xsi:type="dcterms:W3CDTF">2001-11-28T12:34:28Z</dcterms:created>
  <dcterms:modified xsi:type="dcterms:W3CDTF">2023-02-23T15:03:14Z</dcterms:modified>
</cp:coreProperties>
</file>