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1" r:id="rId1"/>
  </p:sldMasterIdLst>
  <p:notesMasterIdLst>
    <p:notesMasterId r:id="rId25"/>
  </p:notesMasterIdLst>
  <p:handoutMasterIdLst>
    <p:handoutMasterId r:id="rId26"/>
  </p:handoutMasterIdLst>
  <p:sldIdLst>
    <p:sldId id="295" r:id="rId2"/>
    <p:sldId id="276" r:id="rId3"/>
    <p:sldId id="317" r:id="rId4"/>
    <p:sldId id="381" r:id="rId5"/>
    <p:sldId id="367" r:id="rId6"/>
    <p:sldId id="380" r:id="rId7"/>
    <p:sldId id="363" r:id="rId8"/>
    <p:sldId id="382" r:id="rId9"/>
    <p:sldId id="383" r:id="rId10"/>
    <p:sldId id="384" r:id="rId11"/>
    <p:sldId id="385" r:id="rId12"/>
    <p:sldId id="386" r:id="rId13"/>
    <p:sldId id="378" r:id="rId14"/>
    <p:sldId id="387" r:id="rId15"/>
    <p:sldId id="391" r:id="rId16"/>
    <p:sldId id="390" r:id="rId17"/>
    <p:sldId id="366" r:id="rId18"/>
    <p:sldId id="392" r:id="rId19"/>
    <p:sldId id="393" r:id="rId20"/>
    <p:sldId id="360" r:id="rId21"/>
    <p:sldId id="373" r:id="rId22"/>
    <p:sldId id="362" r:id="rId23"/>
    <p:sldId id="297" r:id="rId24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D0"/>
    <a:srgbClr val="64D4EF"/>
    <a:srgbClr val="FFFF00"/>
    <a:srgbClr val="FF3399"/>
    <a:srgbClr val="000000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90" autoAdjust="0"/>
    <p:restoredTop sz="94660" autoAdjust="0"/>
  </p:normalViewPr>
  <p:slideViewPr>
    <p:cSldViewPr>
      <p:cViewPr varScale="1">
        <p:scale>
          <a:sx n="108" d="100"/>
          <a:sy n="108" d="100"/>
        </p:scale>
        <p:origin x="130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0"/>
    </p:cViewPr>
  </p:sorterViewPr>
  <p:notesViewPr>
    <p:cSldViewPr>
      <p:cViewPr varScale="1">
        <p:scale>
          <a:sx n="58" d="100"/>
          <a:sy n="58" d="100"/>
        </p:scale>
        <p:origin x="-1692" y="-78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FD541883-E3D5-417D-8101-8287776540F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12" tIns="48205" rIns="96412" bIns="48205" numCol="1" anchor="t" anchorCtr="0" compatLnSpc="1">
            <a:prstTxWarp prst="textNoShape">
              <a:avLst/>
            </a:prstTxWarp>
          </a:bodyPr>
          <a:lstStyle>
            <a:lvl1pPr defTabSz="963719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8CD77AD6-D954-49AE-9DB7-BEB3BB58A92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12" tIns="48205" rIns="96412" bIns="48205" numCol="1" anchor="t" anchorCtr="0" compatLnSpc="1">
            <a:prstTxWarp prst="textNoShape">
              <a:avLst/>
            </a:prstTxWarp>
          </a:bodyPr>
          <a:lstStyle>
            <a:lvl1pPr algn="r" defTabSz="963719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4" name="Rectangle 4">
            <a:extLst>
              <a:ext uri="{FF2B5EF4-FFF2-40B4-BE49-F238E27FC236}">
                <a16:creationId xmlns:a16="http://schemas.microsoft.com/office/drawing/2014/main" id="{4B25DB20-4135-41F9-B7B1-930068B1A7C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12" tIns="48205" rIns="96412" bIns="48205" numCol="1" anchor="b" anchorCtr="0" compatLnSpc="1">
            <a:prstTxWarp prst="textNoShape">
              <a:avLst/>
            </a:prstTxWarp>
          </a:bodyPr>
          <a:lstStyle>
            <a:lvl1pPr defTabSz="963719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1CF72415-C4BB-4918-A65C-6A8F0AD0F6C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18600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12" tIns="48205" rIns="96412" bIns="48205" numCol="1" anchor="b" anchorCtr="0" compatLnSpc="1">
            <a:prstTxWarp prst="textNoShape">
              <a:avLst/>
            </a:prstTxWarp>
          </a:bodyPr>
          <a:lstStyle>
            <a:lvl1pPr algn="r" defTabSz="962025" eaLnBrk="1" hangingPunct="1">
              <a:defRPr sz="1200"/>
            </a:lvl1pPr>
          </a:lstStyle>
          <a:p>
            <a:pPr>
              <a:defRPr/>
            </a:pPr>
            <a:fld id="{D13719EE-CB4A-4A84-8555-FBEF57C1D5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82724BFB-2DB8-4B3C-9C81-A9C0E5EA737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12" tIns="48205" rIns="96412" bIns="48205" numCol="1" anchor="t" anchorCtr="0" compatLnSpc="1">
            <a:prstTxWarp prst="textNoShape">
              <a:avLst/>
            </a:prstTxWarp>
          </a:bodyPr>
          <a:lstStyle>
            <a:lvl1pPr defTabSz="963719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6EFFEBB0-3BF9-49D6-B8F6-DCD1A728579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12" tIns="48205" rIns="96412" bIns="48205" numCol="1" anchor="t" anchorCtr="0" compatLnSpc="1">
            <a:prstTxWarp prst="textNoShape">
              <a:avLst/>
            </a:prstTxWarp>
          </a:bodyPr>
          <a:lstStyle>
            <a:lvl1pPr algn="r" defTabSz="963719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8AC0EA9-057E-4136-9AAC-2CC454BCE7F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89" name="Rectangle 5">
            <a:extLst>
              <a:ext uri="{FF2B5EF4-FFF2-40B4-BE49-F238E27FC236}">
                <a16:creationId xmlns:a16="http://schemas.microsoft.com/office/drawing/2014/main" id="{A97421DB-6200-4AF3-A062-2EE4B9FD6B9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12" tIns="48205" rIns="96412" bIns="482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6790" name="Rectangle 6">
            <a:extLst>
              <a:ext uri="{FF2B5EF4-FFF2-40B4-BE49-F238E27FC236}">
                <a16:creationId xmlns:a16="http://schemas.microsoft.com/office/drawing/2014/main" id="{FD94C85C-8E5B-44D6-9716-304A8C6B0E3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12" tIns="48205" rIns="96412" bIns="48205" numCol="1" anchor="b" anchorCtr="0" compatLnSpc="1">
            <a:prstTxWarp prst="textNoShape">
              <a:avLst/>
            </a:prstTxWarp>
          </a:bodyPr>
          <a:lstStyle>
            <a:lvl1pPr defTabSz="963719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6791" name="Rectangle 7">
            <a:extLst>
              <a:ext uri="{FF2B5EF4-FFF2-40B4-BE49-F238E27FC236}">
                <a16:creationId xmlns:a16="http://schemas.microsoft.com/office/drawing/2014/main" id="{825DD275-D5BD-4D06-BAE2-8B1495A386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18600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12" tIns="48205" rIns="96412" bIns="48205" numCol="1" anchor="b" anchorCtr="0" compatLnSpc="1">
            <a:prstTxWarp prst="textNoShape">
              <a:avLst/>
            </a:prstTxWarp>
          </a:bodyPr>
          <a:lstStyle>
            <a:lvl1pPr algn="r" defTabSz="962025" eaLnBrk="1" hangingPunct="1">
              <a:defRPr sz="1200"/>
            </a:lvl1pPr>
          </a:lstStyle>
          <a:p>
            <a:pPr>
              <a:defRPr/>
            </a:pPr>
            <a:fld id="{2EE04E3C-5AD0-47AF-A7E8-ADB0157262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1D7B9D4-636C-4EBB-9C62-620151EF7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D31F3667-8F0D-4909-8F89-621BE8E7DE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FDA2711C-50BC-4267-9B1C-DB49F459BA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9678E5C0-07A8-47B3-8152-439D6C445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B80E3CE-7621-420D-9E10-EE78F925A0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5CB0BAD-4E7E-4811-AE8D-C18C4A9626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1FE5FF9-54D6-4660-AF85-09A4ED356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676946D-45BF-4C97-B527-1184A25A2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pPr>
              <a:defRPr/>
            </a:pPr>
            <a:fld id="{7C80A5F2-959E-4953-8C99-DA4BB66C266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56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14639E-2629-434A-9E71-1FFB41B541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3816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8E9772-726F-4A86-8017-64EB11EFB70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72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17384-2728-4628-9EF1-DFE3259D351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433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D8AC6-9BE6-42DE-855E-BC770B2EEBF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51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D85C-E222-430A-9BFB-9C6FC529054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45310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6AFF5F-3A5A-4E47-8217-6000719E926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04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1DA9D-CC83-4000-B321-7CFF560CD13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47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97A25-010A-437E-B584-F59ADF0D73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092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C60FEE-D33A-4823-89D9-F24EE7E70C0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59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D85C-E222-430A-9BFB-9C6FC529054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76712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223D85C-E222-430A-9BFB-9C6FC529054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5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B9439506-23D5-4D74-9DBA-5E904FAB8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0200" y="457200"/>
            <a:ext cx="5943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>
            <a:extLst>
              <a:ext uri="{FF2B5EF4-FFF2-40B4-BE49-F238E27FC236}">
                <a16:creationId xmlns:a16="http://schemas.microsoft.com/office/drawing/2014/main" id="{580AB202-B8F1-464A-81CA-E54DD02BF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defRPr/>
            </a:pPr>
            <a:r>
              <a:rPr lang="en-US" dirty="0"/>
              <a:t>Impacted Properties</a:t>
            </a:r>
          </a:p>
        </p:txBody>
      </p:sp>
      <p:sp>
        <p:nvSpPr>
          <p:cNvPr id="13317" name="TextBox 10">
            <a:extLst>
              <a:ext uri="{FF2B5EF4-FFF2-40B4-BE49-F238E27FC236}">
                <a16:creationId xmlns:a16="http://schemas.microsoft.com/office/drawing/2014/main" id="{6669F360-AB1D-4145-8FB0-A058D3155345}"/>
              </a:ext>
            </a:extLst>
          </p:cNvPr>
          <p:cNvSpPr txBox="1">
            <a:spLocks noChangeArrowheads="1"/>
          </p:cNvSpPr>
          <p:nvPr/>
        </p:nvSpPr>
        <p:spPr bwMode="auto">
          <a:xfrm rot="3456786">
            <a:off x="7413912" y="868257"/>
            <a:ext cx="448389" cy="5750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+mn-lt"/>
              </a:rPr>
              <a:t>N</a:t>
            </a:r>
          </a:p>
        </p:txBody>
      </p:sp>
      <p:sp>
        <p:nvSpPr>
          <p:cNvPr id="13316" name="Up Arrow 9">
            <a:extLst>
              <a:ext uri="{FF2B5EF4-FFF2-40B4-BE49-F238E27FC236}">
                <a16:creationId xmlns:a16="http://schemas.microsoft.com/office/drawing/2014/main" id="{F767AF67-1B7F-43D8-8543-D00A37D12388}"/>
              </a:ext>
            </a:extLst>
          </p:cNvPr>
          <p:cNvSpPr>
            <a:spLocks noChangeArrowheads="1"/>
          </p:cNvSpPr>
          <p:nvPr/>
        </p:nvSpPr>
        <p:spPr bwMode="auto">
          <a:xfrm rot="3349961">
            <a:off x="7696200" y="784225"/>
            <a:ext cx="448389" cy="3587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C00000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94E8D14-BC09-FFF8-8401-3E1C6B2494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879450"/>
              </p:ext>
            </p:extLst>
          </p:nvPr>
        </p:nvGraphicFramePr>
        <p:xfrm>
          <a:off x="1524000" y="1455738"/>
          <a:ext cx="6096000" cy="394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11658447" imgH="7543800" progId="Acrobat.Document.DC">
                  <p:embed/>
                </p:oleObj>
              </mc:Choice>
              <mc:Fallback>
                <p:oleObj name="Acrobat Document" r:id="rId5" imgW="11658447" imgH="7543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0" y="1455738"/>
                        <a:ext cx="6096000" cy="3944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1671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>
            <a:extLst>
              <a:ext uri="{FF2B5EF4-FFF2-40B4-BE49-F238E27FC236}">
                <a16:creationId xmlns:a16="http://schemas.microsoft.com/office/drawing/2014/main" id="{580AB202-B8F1-464A-81CA-E54DD02BF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defRPr/>
            </a:pPr>
            <a:r>
              <a:rPr lang="en-US" dirty="0"/>
              <a:t>Impacted Properties</a:t>
            </a:r>
          </a:p>
        </p:txBody>
      </p:sp>
      <p:sp>
        <p:nvSpPr>
          <p:cNvPr id="13317" name="TextBox 10">
            <a:extLst>
              <a:ext uri="{FF2B5EF4-FFF2-40B4-BE49-F238E27FC236}">
                <a16:creationId xmlns:a16="http://schemas.microsoft.com/office/drawing/2014/main" id="{6669F360-AB1D-4145-8FB0-A058D3155345}"/>
              </a:ext>
            </a:extLst>
          </p:cNvPr>
          <p:cNvSpPr txBox="1">
            <a:spLocks noChangeArrowheads="1"/>
          </p:cNvSpPr>
          <p:nvPr/>
        </p:nvSpPr>
        <p:spPr bwMode="auto">
          <a:xfrm rot="3234734">
            <a:off x="7419590" y="875463"/>
            <a:ext cx="448389" cy="5750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+mn-lt"/>
              </a:rPr>
              <a:t>N</a:t>
            </a:r>
          </a:p>
        </p:txBody>
      </p:sp>
      <p:sp>
        <p:nvSpPr>
          <p:cNvPr id="13316" name="Up Arrow 9">
            <a:extLst>
              <a:ext uri="{FF2B5EF4-FFF2-40B4-BE49-F238E27FC236}">
                <a16:creationId xmlns:a16="http://schemas.microsoft.com/office/drawing/2014/main" id="{F767AF67-1B7F-43D8-8543-D00A37D12388}"/>
              </a:ext>
            </a:extLst>
          </p:cNvPr>
          <p:cNvSpPr>
            <a:spLocks noChangeArrowheads="1"/>
          </p:cNvSpPr>
          <p:nvPr/>
        </p:nvSpPr>
        <p:spPr bwMode="auto">
          <a:xfrm rot="3253350">
            <a:off x="7696200" y="784225"/>
            <a:ext cx="448389" cy="3587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C00000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3685F61-9F13-BECF-83BC-3C90EF1DA0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143825"/>
              </p:ext>
            </p:extLst>
          </p:nvPr>
        </p:nvGraphicFramePr>
        <p:xfrm>
          <a:off x="1524000" y="1455738"/>
          <a:ext cx="6096000" cy="394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11658447" imgH="7543800" progId="Acrobat.Document.DC">
                  <p:embed/>
                </p:oleObj>
              </mc:Choice>
              <mc:Fallback>
                <p:oleObj name="Acrobat Document" r:id="rId5" imgW="11658447" imgH="7543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0" y="1455738"/>
                        <a:ext cx="6096000" cy="3944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7401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>
            <a:extLst>
              <a:ext uri="{FF2B5EF4-FFF2-40B4-BE49-F238E27FC236}">
                <a16:creationId xmlns:a16="http://schemas.microsoft.com/office/drawing/2014/main" id="{580AB202-B8F1-464A-81CA-E54DD02BF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defRPr/>
            </a:pPr>
            <a:r>
              <a:rPr lang="en-US" dirty="0"/>
              <a:t>Impacted Properties</a:t>
            </a:r>
          </a:p>
        </p:txBody>
      </p:sp>
      <p:sp>
        <p:nvSpPr>
          <p:cNvPr id="13317" name="TextBox 10">
            <a:extLst>
              <a:ext uri="{FF2B5EF4-FFF2-40B4-BE49-F238E27FC236}">
                <a16:creationId xmlns:a16="http://schemas.microsoft.com/office/drawing/2014/main" id="{6669F360-AB1D-4145-8FB0-A058D3155345}"/>
              </a:ext>
            </a:extLst>
          </p:cNvPr>
          <p:cNvSpPr txBox="1">
            <a:spLocks noChangeArrowheads="1"/>
          </p:cNvSpPr>
          <p:nvPr/>
        </p:nvSpPr>
        <p:spPr bwMode="auto">
          <a:xfrm rot="3728940">
            <a:off x="7395805" y="849539"/>
            <a:ext cx="448389" cy="5750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+mn-lt"/>
              </a:rPr>
              <a:t>N</a:t>
            </a:r>
          </a:p>
        </p:txBody>
      </p:sp>
      <p:sp>
        <p:nvSpPr>
          <p:cNvPr id="13316" name="Up Arrow 9">
            <a:extLst>
              <a:ext uri="{FF2B5EF4-FFF2-40B4-BE49-F238E27FC236}">
                <a16:creationId xmlns:a16="http://schemas.microsoft.com/office/drawing/2014/main" id="{F767AF67-1B7F-43D8-8543-D00A37D12388}"/>
              </a:ext>
            </a:extLst>
          </p:cNvPr>
          <p:cNvSpPr>
            <a:spLocks noChangeArrowheads="1"/>
          </p:cNvSpPr>
          <p:nvPr/>
        </p:nvSpPr>
        <p:spPr bwMode="auto">
          <a:xfrm rot="3541064">
            <a:off x="7696200" y="784225"/>
            <a:ext cx="448389" cy="3587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C00000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CAFEE4B-191E-1DAD-D159-204D536BA2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423624"/>
              </p:ext>
            </p:extLst>
          </p:nvPr>
        </p:nvGraphicFramePr>
        <p:xfrm>
          <a:off x="1524000" y="1455738"/>
          <a:ext cx="6096000" cy="394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11658447" imgH="7543800" progId="Acrobat.Document.DC">
                  <p:embed/>
                </p:oleObj>
              </mc:Choice>
              <mc:Fallback>
                <p:oleObj name="Acrobat Document" r:id="rId5" imgW="11658447" imgH="7543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0" y="1455738"/>
                        <a:ext cx="6096000" cy="3944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6005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Up Arrow 9">
            <a:extLst>
              <a:ext uri="{FF2B5EF4-FFF2-40B4-BE49-F238E27FC236}">
                <a16:creationId xmlns:a16="http://schemas.microsoft.com/office/drawing/2014/main" id="{5C494BB8-B63D-417E-BC24-76E1F7577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7963" y="784225"/>
            <a:ext cx="3810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/>
          </a:p>
        </p:txBody>
      </p:sp>
      <p:sp>
        <p:nvSpPr>
          <p:cNvPr id="15364" name="TextBox 10">
            <a:extLst>
              <a:ext uri="{FF2B5EF4-FFF2-40B4-BE49-F238E27FC236}">
                <a16:creationId xmlns:a16="http://schemas.microsoft.com/office/drawing/2014/main" id="{F87D136B-317E-48CA-A39B-F539C3019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16681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rgbClr val="C00000"/>
                </a:solidFill>
              </a:rPr>
              <a:t>NORTH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id="{2537AA53-B594-4B02-9E3E-A85436789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868" y="810756"/>
            <a:ext cx="48635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cap="all" dirty="0">
                <a:latin typeface="+mj-lt"/>
                <a:cs typeface="Times New Roman" panose="02020603050405020304" pitchFamily="18" charset="0"/>
              </a:rPr>
              <a:t>EXISTING RIGHT-OF-WAY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4B3105E-B01B-0342-E8C6-FFDB09AE05B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2541003"/>
              </p:ext>
            </p:extLst>
          </p:nvPr>
        </p:nvGraphicFramePr>
        <p:xfrm>
          <a:off x="914400" y="2057400"/>
          <a:ext cx="7571230" cy="384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10381957" imgH="5267189" progId="Acrobat.Document.DC">
                  <p:embed/>
                </p:oleObj>
              </mc:Choice>
              <mc:Fallback>
                <p:oleObj name="Acrobat Document" r:id="rId5" imgW="10381957" imgH="526718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2057400"/>
                        <a:ext cx="7571230" cy="3840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51BEE40-52EC-F548-A0B3-9C01B082EC58}"/>
              </a:ext>
            </a:extLst>
          </p:cNvPr>
          <p:cNvSpPr/>
          <p:nvPr/>
        </p:nvSpPr>
        <p:spPr>
          <a:xfrm>
            <a:off x="1695450" y="3498850"/>
            <a:ext cx="2914650" cy="2146300"/>
          </a:xfrm>
          <a:custGeom>
            <a:avLst/>
            <a:gdLst>
              <a:gd name="connsiteX0" fmla="*/ 0 w 2914650"/>
              <a:gd name="connsiteY0" fmla="*/ 2146300 h 2146300"/>
              <a:gd name="connsiteX1" fmla="*/ 774700 w 2914650"/>
              <a:gd name="connsiteY1" fmla="*/ 1460500 h 2146300"/>
              <a:gd name="connsiteX2" fmla="*/ 1339850 w 2914650"/>
              <a:gd name="connsiteY2" fmla="*/ 977900 h 2146300"/>
              <a:gd name="connsiteX3" fmla="*/ 1790700 w 2914650"/>
              <a:gd name="connsiteY3" fmla="*/ 609600 h 2146300"/>
              <a:gd name="connsiteX4" fmla="*/ 2057400 w 2914650"/>
              <a:gd name="connsiteY4" fmla="*/ 444500 h 2146300"/>
              <a:gd name="connsiteX5" fmla="*/ 2552700 w 2914650"/>
              <a:gd name="connsiteY5" fmla="*/ 184150 h 2146300"/>
              <a:gd name="connsiteX6" fmla="*/ 2914650 w 2914650"/>
              <a:gd name="connsiteY6" fmla="*/ 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4650" h="2146300">
                <a:moveTo>
                  <a:pt x="0" y="2146300"/>
                </a:moveTo>
                <a:lnTo>
                  <a:pt x="774700" y="1460500"/>
                </a:lnTo>
                <a:cubicBezTo>
                  <a:pt x="998008" y="1265767"/>
                  <a:pt x="1170517" y="1119717"/>
                  <a:pt x="1339850" y="977900"/>
                </a:cubicBezTo>
                <a:cubicBezTo>
                  <a:pt x="1509183" y="836083"/>
                  <a:pt x="1671108" y="698500"/>
                  <a:pt x="1790700" y="609600"/>
                </a:cubicBezTo>
                <a:cubicBezTo>
                  <a:pt x="1910292" y="520700"/>
                  <a:pt x="1930400" y="515408"/>
                  <a:pt x="2057400" y="444500"/>
                </a:cubicBezTo>
                <a:cubicBezTo>
                  <a:pt x="2184400" y="373592"/>
                  <a:pt x="2552700" y="184150"/>
                  <a:pt x="2552700" y="184150"/>
                </a:cubicBezTo>
                <a:cubicBezTo>
                  <a:pt x="2695575" y="110067"/>
                  <a:pt x="2860675" y="13758"/>
                  <a:pt x="29146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018B8BE-2C0C-06F7-C66E-B5A904A9EC5C}"/>
              </a:ext>
            </a:extLst>
          </p:cNvPr>
          <p:cNvSpPr/>
          <p:nvPr/>
        </p:nvSpPr>
        <p:spPr>
          <a:xfrm>
            <a:off x="4609214" y="3492795"/>
            <a:ext cx="79744" cy="127591"/>
          </a:xfrm>
          <a:custGeom>
            <a:avLst/>
            <a:gdLst>
              <a:gd name="connsiteX0" fmla="*/ 0 w 79744"/>
              <a:gd name="connsiteY0" fmla="*/ 0 h 127591"/>
              <a:gd name="connsiteX1" fmla="*/ 79744 w 79744"/>
              <a:gd name="connsiteY1" fmla="*/ 127591 h 12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744" h="127591">
                <a:moveTo>
                  <a:pt x="0" y="0"/>
                </a:moveTo>
                <a:lnTo>
                  <a:pt x="79744" y="12759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B25821F-97EC-6138-8028-097F0C6E73A3}"/>
              </a:ext>
            </a:extLst>
          </p:cNvPr>
          <p:cNvSpPr/>
          <p:nvPr/>
        </p:nvSpPr>
        <p:spPr>
          <a:xfrm>
            <a:off x="4688958" y="2057400"/>
            <a:ext cx="1467293" cy="1557670"/>
          </a:xfrm>
          <a:custGeom>
            <a:avLst/>
            <a:gdLst>
              <a:gd name="connsiteX0" fmla="*/ 0 w 1467293"/>
              <a:gd name="connsiteY0" fmla="*/ 1557670 h 1557670"/>
              <a:gd name="connsiteX1" fmla="*/ 505047 w 1467293"/>
              <a:gd name="connsiteY1" fmla="*/ 1153633 h 1557670"/>
              <a:gd name="connsiteX2" fmla="*/ 861237 w 1467293"/>
              <a:gd name="connsiteY2" fmla="*/ 770860 h 1557670"/>
              <a:gd name="connsiteX3" fmla="*/ 1137684 w 1467293"/>
              <a:gd name="connsiteY3" fmla="*/ 462516 h 1557670"/>
              <a:gd name="connsiteX4" fmla="*/ 1467293 w 1467293"/>
              <a:gd name="connsiteY4" fmla="*/ 0 h 155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293" h="1557670">
                <a:moveTo>
                  <a:pt x="0" y="1557670"/>
                </a:moveTo>
                <a:cubicBezTo>
                  <a:pt x="180754" y="1421219"/>
                  <a:pt x="361508" y="1284768"/>
                  <a:pt x="505047" y="1153633"/>
                </a:cubicBezTo>
                <a:cubicBezTo>
                  <a:pt x="648586" y="1022498"/>
                  <a:pt x="755798" y="886046"/>
                  <a:pt x="861237" y="770860"/>
                </a:cubicBezTo>
                <a:cubicBezTo>
                  <a:pt x="966676" y="655674"/>
                  <a:pt x="1036675" y="590993"/>
                  <a:pt x="1137684" y="462516"/>
                </a:cubicBezTo>
                <a:cubicBezTo>
                  <a:pt x="1238693" y="334039"/>
                  <a:pt x="1396409" y="66453"/>
                  <a:pt x="146729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D7BBE11-FFE1-DD82-E4D6-2281CEF622B0}"/>
              </a:ext>
            </a:extLst>
          </p:cNvPr>
          <p:cNvSpPr/>
          <p:nvPr/>
        </p:nvSpPr>
        <p:spPr>
          <a:xfrm>
            <a:off x="2530549" y="4013791"/>
            <a:ext cx="2674088" cy="1871330"/>
          </a:xfrm>
          <a:custGeom>
            <a:avLst/>
            <a:gdLst>
              <a:gd name="connsiteX0" fmla="*/ 0 w 2674088"/>
              <a:gd name="connsiteY0" fmla="*/ 1871330 h 1871330"/>
              <a:gd name="connsiteX1" fmla="*/ 760228 w 2674088"/>
              <a:gd name="connsiteY1" fmla="*/ 1483242 h 1871330"/>
              <a:gd name="connsiteX2" fmla="*/ 1430079 w 2674088"/>
              <a:gd name="connsiteY2" fmla="*/ 956930 h 1871330"/>
              <a:gd name="connsiteX3" fmla="*/ 2674088 w 2674088"/>
              <a:gd name="connsiteY3" fmla="*/ 0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4088" h="1871330">
                <a:moveTo>
                  <a:pt x="0" y="1871330"/>
                </a:moveTo>
                <a:cubicBezTo>
                  <a:pt x="260941" y="1753486"/>
                  <a:pt x="521882" y="1635642"/>
                  <a:pt x="760228" y="1483242"/>
                </a:cubicBezTo>
                <a:cubicBezTo>
                  <a:pt x="998574" y="1330842"/>
                  <a:pt x="1430079" y="956930"/>
                  <a:pt x="1430079" y="956930"/>
                </a:cubicBezTo>
                <a:cubicBezTo>
                  <a:pt x="1749056" y="709723"/>
                  <a:pt x="2407388" y="163032"/>
                  <a:pt x="267408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C069778-96D4-7DD9-AEEC-D465AE05388C}"/>
              </a:ext>
            </a:extLst>
          </p:cNvPr>
          <p:cNvSpPr/>
          <p:nvPr/>
        </p:nvSpPr>
        <p:spPr>
          <a:xfrm>
            <a:off x="5199321" y="2796363"/>
            <a:ext cx="962246" cy="1222744"/>
          </a:xfrm>
          <a:custGeom>
            <a:avLst/>
            <a:gdLst>
              <a:gd name="connsiteX0" fmla="*/ 0 w 962246"/>
              <a:gd name="connsiteY0" fmla="*/ 1222744 h 1222744"/>
              <a:gd name="connsiteX1" fmla="*/ 366823 w 962246"/>
              <a:gd name="connsiteY1" fmla="*/ 861237 h 1222744"/>
              <a:gd name="connsiteX2" fmla="*/ 643270 w 962246"/>
              <a:gd name="connsiteY2" fmla="*/ 510363 h 1222744"/>
              <a:gd name="connsiteX3" fmla="*/ 962246 w 962246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246" h="1222744">
                <a:moveTo>
                  <a:pt x="0" y="1222744"/>
                </a:moveTo>
                <a:cubicBezTo>
                  <a:pt x="129805" y="1101355"/>
                  <a:pt x="259611" y="979967"/>
                  <a:pt x="366823" y="861237"/>
                </a:cubicBezTo>
                <a:cubicBezTo>
                  <a:pt x="474035" y="742507"/>
                  <a:pt x="544033" y="653902"/>
                  <a:pt x="643270" y="510363"/>
                </a:cubicBezTo>
                <a:cubicBezTo>
                  <a:pt x="742507" y="366823"/>
                  <a:pt x="904653" y="98351"/>
                  <a:pt x="96224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C6E4DEC-E6F6-5D03-CB2E-D678BFBD010E}"/>
              </a:ext>
            </a:extLst>
          </p:cNvPr>
          <p:cNvSpPr/>
          <p:nvPr/>
        </p:nvSpPr>
        <p:spPr>
          <a:xfrm>
            <a:off x="6065874" y="2732567"/>
            <a:ext cx="95693" cy="63796"/>
          </a:xfrm>
          <a:custGeom>
            <a:avLst/>
            <a:gdLst>
              <a:gd name="connsiteX0" fmla="*/ 95693 w 95693"/>
              <a:gd name="connsiteY0" fmla="*/ 63796 h 63796"/>
              <a:gd name="connsiteX1" fmla="*/ 0 w 95693"/>
              <a:gd name="connsiteY1" fmla="*/ 0 h 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693" h="63796">
                <a:moveTo>
                  <a:pt x="95693" y="63796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35594A7-79AB-DC21-B314-7C37F93C1785}"/>
              </a:ext>
            </a:extLst>
          </p:cNvPr>
          <p:cNvSpPr/>
          <p:nvPr/>
        </p:nvSpPr>
        <p:spPr>
          <a:xfrm>
            <a:off x="6065874" y="2413591"/>
            <a:ext cx="196703" cy="318976"/>
          </a:xfrm>
          <a:custGeom>
            <a:avLst/>
            <a:gdLst>
              <a:gd name="connsiteX0" fmla="*/ 0 w 196703"/>
              <a:gd name="connsiteY0" fmla="*/ 318976 h 318976"/>
              <a:gd name="connsiteX1" fmla="*/ 196703 w 196703"/>
              <a:gd name="connsiteY1" fmla="*/ 0 h 31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703" h="318976">
                <a:moveTo>
                  <a:pt x="0" y="318976"/>
                </a:moveTo>
                <a:cubicBezTo>
                  <a:pt x="76200" y="189613"/>
                  <a:pt x="152401" y="60251"/>
                  <a:pt x="19670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82FC8C5-2D0D-724B-07BB-B0983E4E9DEA}"/>
              </a:ext>
            </a:extLst>
          </p:cNvPr>
          <p:cNvSpPr/>
          <p:nvPr/>
        </p:nvSpPr>
        <p:spPr>
          <a:xfrm>
            <a:off x="6267893" y="2402958"/>
            <a:ext cx="47847" cy="31898"/>
          </a:xfrm>
          <a:custGeom>
            <a:avLst/>
            <a:gdLst>
              <a:gd name="connsiteX0" fmla="*/ 0 w 47847"/>
              <a:gd name="connsiteY0" fmla="*/ 0 h 31898"/>
              <a:gd name="connsiteX1" fmla="*/ 47847 w 47847"/>
              <a:gd name="connsiteY1" fmla="*/ 31898 h 31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847" h="31898">
                <a:moveTo>
                  <a:pt x="0" y="0"/>
                </a:moveTo>
                <a:lnTo>
                  <a:pt x="47847" y="318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43AD100-ED2C-FB9B-16F2-FC8863D536A3}"/>
              </a:ext>
            </a:extLst>
          </p:cNvPr>
          <p:cNvSpPr/>
          <p:nvPr/>
        </p:nvSpPr>
        <p:spPr>
          <a:xfrm>
            <a:off x="6315740" y="2264735"/>
            <a:ext cx="106325" cy="170121"/>
          </a:xfrm>
          <a:custGeom>
            <a:avLst/>
            <a:gdLst>
              <a:gd name="connsiteX0" fmla="*/ 0 w 106325"/>
              <a:gd name="connsiteY0" fmla="*/ 170121 h 170121"/>
              <a:gd name="connsiteX1" fmla="*/ 106325 w 106325"/>
              <a:gd name="connsiteY1" fmla="*/ 0 h 17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325" h="170121">
                <a:moveTo>
                  <a:pt x="0" y="170121"/>
                </a:moveTo>
                <a:cubicBezTo>
                  <a:pt x="35442" y="113414"/>
                  <a:pt x="65567" y="23923"/>
                  <a:pt x="10632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BD534AD-8AA4-C30D-0B5C-173C931B7B51}"/>
              </a:ext>
            </a:extLst>
          </p:cNvPr>
          <p:cNvSpPr/>
          <p:nvPr/>
        </p:nvSpPr>
        <p:spPr>
          <a:xfrm>
            <a:off x="5013251" y="4077586"/>
            <a:ext cx="90377" cy="1818167"/>
          </a:xfrm>
          <a:custGeom>
            <a:avLst/>
            <a:gdLst>
              <a:gd name="connsiteX0" fmla="*/ 90377 w 90377"/>
              <a:gd name="connsiteY0" fmla="*/ 0 h 1818167"/>
              <a:gd name="connsiteX1" fmla="*/ 0 w 90377"/>
              <a:gd name="connsiteY1" fmla="*/ 1818167 h 181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377" h="1818167">
                <a:moveTo>
                  <a:pt x="90377" y="0"/>
                </a:moveTo>
                <a:lnTo>
                  <a:pt x="0" y="181816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D5623A1-4DBB-CA68-8792-0203381B7CC9}"/>
              </a:ext>
            </a:extLst>
          </p:cNvPr>
          <p:cNvSpPr/>
          <p:nvPr/>
        </p:nvSpPr>
        <p:spPr>
          <a:xfrm>
            <a:off x="5098312" y="4019107"/>
            <a:ext cx="95693" cy="1881963"/>
          </a:xfrm>
          <a:custGeom>
            <a:avLst/>
            <a:gdLst>
              <a:gd name="connsiteX0" fmla="*/ 95693 w 95693"/>
              <a:gd name="connsiteY0" fmla="*/ 0 h 1881963"/>
              <a:gd name="connsiteX1" fmla="*/ 0 w 95693"/>
              <a:gd name="connsiteY1" fmla="*/ 1881963 h 188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693" h="1881963">
                <a:moveTo>
                  <a:pt x="95693" y="0"/>
                </a:moveTo>
                <a:lnTo>
                  <a:pt x="0" y="188196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D01F73-E9B4-1BF6-3E03-C78BEDCB587A}"/>
              </a:ext>
            </a:extLst>
          </p:cNvPr>
          <p:cNvSpPr/>
          <p:nvPr/>
        </p:nvSpPr>
        <p:spPr>
          <a:xfrm>
            <a:off x="1392072" y="5643349"/>
            <a:ext cx="300250" cy="252484"/>
          </a:xfrm>
          <a:custGeom>
            <a:avLst/>
            <a:gdLst>
              <a:gd name="connsiteX0" fmla="*/ 300250 w 300250"/>
              <a:gd name="connsiteY0" fmla="*/ 0 h 252484"/>
              <a:gd name="connsiteX1" fmla="*/ 0 w 300250"/>
              <a:gd name="connsiteY1" fmla="*/ 252484 h 25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0250" h="252484">
                <a:moveTo>
                  <a:pt x="300250" y="0"/>
                </a:moveTo>
                <a:lnTo>
                  <a:pt x="0" y="25248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99CCA9F-935A-B2F4-2A2E-DF0C3F7EF4A9}"/>
              </a:ext>
            </a:extLst>
          </p:cNvPr>
          <p:cNvSpPr/>
          <p:nvPr/>
        </p:nvSpPr>
        <p:spPr>
          <a:xfrm>
            <a:off x="6414448" y="2067636"/>
            <a:ext cx="136477" cy="191068"/>
          </a:xfrm>
          <a:custGeom>
            <a:avLst/>
            <a:gdLst>
              <a:gd name="connsiteX0" fmla="*/ 0 w 136477"/>
              <a:gd name="connsiteY0" fmla="*/ 191068 h 191068"/>
              <a:gd name="connsiteX1" fmla="*/ 136477 w 136477"/>
              <a:gd name="connsiteY1" fmla="*/ 0 h 19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477" h="191068">
                <a:moveTo>
                  <a:pt x="0" y="191068"/>
                </a:moveTo>
                <a:lnTo>
                  <a:pt x="13647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Up Arrow 9">
            <a:extLst>
              <a:ext uri="{FF2B5EF4-FFF2-40B4-BE49-F238E27FC236}">
                <a16:creationId xmlns:a16="http://schemas.microsoft.com/office/drawing/2014/main" id="{5C494BB8-B63D-417E-BC24-76E1F7577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7963" y="784225"/>
            <a:ext cx="3810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/>
          </a:p>
        </p:txBody>
      </p:sp>
      <p:sp>
        <p:nvSpPr>
          <p:cNvPr id="15364" name="TextBox 10">
            <a:extLst>
              <a:ext uri="{FF2B5EF4-FFF2-40B4-BE49-F238E27FC236}">
                <a16:creationId xmlns:a16="http://schemas.microsoft.com/office/drawing/2014/main" id="{F87D136B-317E-48CA-A39B-F539C3019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16681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rgbClr val="C00000"/>
                </a:solidFill>
              </a:rPr>
              <a:t>NORTH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id="{2537AA53-B594-4B02-9E3E-A85436789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059" y="351572"/>
            <a:ext cx="4064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cap="all" dirty="0">
                <a:latin typeface="+mj-lt"/>
                <a:cs typeface="Times New Roman" panose="02020603050405020304" pitchFamily="18" charset="0"/>
              </a:rPr>
              <a:t>Rumpke waste, Inc.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4B3105E-B01B-0342-E8C6-FFDB09AE05B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856134"/>
              </p:ext>
            </p:extLst>
          </p:nvPr>
        </p:nvGraphicFramePr>
        <p:xfrm>
          <a:off x="914400" y="2057400"/>
          <a:ext cx="7571230" cy="384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10381957" imgH="5267189" progId="Acrobat.Document.DC">
                  <p:embed/>
                </p:oleObj>
              </mc:Choice>
              <mc:Fallback>
                <p:oleObj name="Acrobat Document" r:id="rId5" imgW="10381957" imgH="5267189" progId="Acrobat.Document.DC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14B3105E-B01B-0342-E8C6-FFDB09AE05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2057400"/>
                        <a:ext cx="7571230" cy="3840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51BEE40-52EC-F548-A0B3-9C01B082EC58}"/>
              </a:ext>
            </a:extLst>
          </p:cNvPr>
          <p:cNvSpPr/>
          <p:nvPr/>
        </p:nvSpPr>
        <p:spPr>
          <a:xfrm>
            <a:off x="1721626" y="3498850"/>
            <a:ext cx="2888474" cy="2108918"/>
          </a:xfrm>
          <a:custGeom>
            <a:avLst/>
            <a:gdLst>
              <a:gd name="connsiteX0" fmla="*/ 0 w 2914650"/>
              <a:gd name="connsiteY0" fmla="*/ 2146300 h 2146300"/>
              <a:gd name="connsiteX1" fmla="*/ 774700 w 2914650"/>
              <a:gd name="connsiteY1" fmla="*/ 1460500 h 2146300"/>
              <a:gd name="connsiteX2" fmla="*/ 1339850 w 2914650"/>
              <a:gd name="connsiteY2" fmla="*/ 977900 h 2146300"/>
              <a:gd name="connsiteX3" fmla="*/ 1790700 w 2914650"/>
              <a:gd name="connsiteY3" fmla="*/ 609600 h 2146300"/>
              <a:gd name="connsiteX4" fmla="*/ 2057400 w 2914650"/>
              <a:gd name="connsiteY4" fmla="*/ 444500 h 2146300"/>
              <a:gd name="connsiteX5" fmla="*/ 2552700 w 2914650"/>
              <a:gd name="connsiteY5" fmla="*/ 184150 h 2146300"/>
              <a:gd name="connsiteX6" fmla="*/ 2914650 w 2914650"/>
              <a:gd name="connsiteY6" fmla="*/ 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4650" h="2146300">
                <a:moveTo>
                  <a:pt x="0" y="2146300"/>
                </a:moveTo>
                <a:lnTo>
                  <a:pt x="774700" y="1460500"/>
                </a:lnTo>
                <a:cubicBezTo>
                  <a:pt x="998008" y="1265767"/>
                  <a:pt x="1170517" y="1119717"/>
                  <a:pt x="1339850" y="977900"/>
                </a:cubicBezTo>
                <a:cubicBezTo>
                  <a:pt x="1509183" y="836083"/>
                  <a:pt x="1671108" y="698500"/>
                  <a:pt x="1790700" y="609600"/>
                </a:cubicBezTo>
                <a:cubicBezTo>
                  <a:pt x="1910292" y="520700"/>
                  <a:pt x="1930400" y="515408"/>
                  <a:pt x="2057400" y="444500"/>
                </a:cubicBezTo>
                <a:cubicBezTo>
                  <a:pt x="2184400" y="373592"/>
                  <a:pt x="2552700" y="184150"/>
                  <a:pt x="2552700" y="184150"/>
                </a:cubicBezTo>
                <a:cubicBezTo>
                  <a:pt x="2695575" y="110067"/>
                  <a:pt x="2860675" y="13758"/>
                  <a:pt x="29146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018B8BE-2C0C-06F7-C66E-B5A904A9EC5C}"/>
              </a:ext>
            </a:extLst>
          </p:cNvPr>
          <p:cNvSpPr/>
          <p:nvPr/>
        </p:nvSpPr>
        <p:spPr>
          <a:xfrm>
            <a:off x="4609214" y="3492795"/>
            <a:ext cx="79744" cy="127591"/>
          </a:xfrm>
          <a:custGeom>
            <a:avLst/>
            <a:gdLst>
              <a:gd name="connsiteX0" fmla="*/ 0 w 79744"/>
              <a:gd name="connsiteY0" fmla="*/ 0 h 127591"/>
              <a:gd name="connsiteX1" fmla="*/ 79744 w 79744"/>
              <a:gd name="connsiteY1" fmla="*/ 127591 h 12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744" h="127591">
                <a:moveTo>
                  <a:pt x="0" y="0"/>
                </a:moveTo>
                <a:lnTo>
                  <a:pt x="79744" y="12759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B25821F-97EC-6138-8028-097F0C6E73A3}"/>
              </a:ext>
            </a:extLst>
          </p:cNvPr>
          <p:cNvSpPr/>
          <p:nvPr/>
        </p:nvSpPr>
        <p:spPr>
          <a:xfrm>
            <a:off x="4688958" y="2057400"/>
            <a:ext cx="1467293" cy="1557670"/>
          </a:xfrm>
          <a:custGeom>
            <a:avLst/>
            <a:gdLst>
              <a:gd name="connsiteX0" fmla="*/ 0 w 1467293"/>
              <a:gd name="connsiteY0" fmla="*/ 1557670 h 1557670"/>
              <a:gd name="connsiteX1" fmla="*/ 505047 w 1467293"/>
              <a:gd name="connsiteY1" fmla="*/ 1153633 h 1557670"/>
              <a:gd name="connsiteX2" fmla="*/ 861237 w 1467293"/>
              <a:gd name="connsiteY2" fmla="*/ 770860 h 1557670"/>
              <a:gd name="connsiteX3" fmla="*/ 1137684 w 1467293"/>
              <a:gd name="connsiteY3" fmla="*/ 462516 h 1557670"/>
              <a:gd name="connsiteX4" fmla="*/ 1467293 w 1467293"/>
              <a:gd name="connsiteY4" fmla="*/ 0 h 155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293" h="1557670">
                <a:moveTo>
                  <a:pt x="0" y="1557670"/>
                </a:moveTo>
                <a:cubicBezTo>
                  <a:pt x="180754" y="1421219"/>
                  <a:pt x="361508" y="1284768"/>
                  <a:pt x="505047" y="1153633"/>
                </a:cubicBezTo>
                <a:cubicBezTo>
                  <a:pt x="648586" y="1022498"/>
                  <a:pt x="755798" y="886046"/>
                  <a:pt x="861237" y="770860"/>
                </a:cubicBezTo>
                <a:cubicBezTo>
                  <a:pt x="966676" y="655674"/>
                  <a:pt x="1036675" y="590993"/>
                  <a:pt x="1137684" y="462516"/>
                </a:cubicBezTo>
                <a:cubicBezTo>
                  <a:pt x="1238693" y="334039"/>
                  <a:pt x="1396409" y="66453"/>
                  <a:pt x="146729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D7BBE11-FFE1-DD82-E4D6-2281CEF622B0}"/>
              </a:ext>
            </a:extLst>
          </p:cNvPr>
          <p:cNvSpPr/>
          <p:nvPr/>
        </p:nvSpPr>
        <p:spPr>
          <a:xfrm>
            <a:off x="2530549" y="4013791"/>
            <a:ext cx="2674088" cy="1871330"/>
          </a:xfrm>
          <a:custGeom>
            <a:avLst/>
            <a:gdLst>
              <a:gd name="connsiteX0" fmla="*/ 0 w 2674088"/>
              <a:gd name="connsiteY0" fmla="*/ 1871330 h 1871330"/>
              <a:gd name="connsiteX1" fmla="*/ 760228 w 2674088"/>
              <a:gd name="connsiteY1" fmla="*/ 1483242 h 1871330"/>
              <a:gd name="connsiteX2" fmla="*/ 1430079 w 2674088"/>
              <a:gd name="connsiteY2" fmla="*/ 956930 h 1871330"/>
              <a:gd name="connsiteX3" fmla="*/ 2674088 w 2674088"/>
              <a:gd name="connsiteY3" fmla="*/ 0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4088" h="1871330">
                <a:moveTo>
                  <a:pt x="0" y="1871330"/>
                </a:moveTo>
                <a:cubicBezTo>
                  <a:pt x="260941" y="1753486"/>
                  <a:pt x="521882" y="1635642"/>
                  <a:pt x="760228" y="1483242"/>
                </a:cubicBezTo>
                <a:cubicBezTo>
                  <a:pt x="998574" y="1330842"/>
                  <a:pt x="1430079" y="956930"/>
                  <a:pt x="1430079" y="956930"/>
                </a:cubicBezTo>
                <a:cubicBezTo>
                  <a:pt x="1749056" y="709723"/>
                  <a:pt x="2407388" y="163032"/>
                  <a:pt x="267408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C069778-96D4-7DD9-AEEC-D465AE05388C}"/>
              </a:ext>
            </a:extLst>
          </p:cNvPr>
          <p:cNvSpPr/>
          <p:nvPr/>
        </p:nvSpPr>
        <p:spPr>
          <a:xfrm>
            <a:off x="5199321" y="2796363"/>
            <a:ext cx="962246" cy="1222744"/>
          </a:xfrm>
          <a:custGeom>
            <a:avLst/>
            <a:gdLst>
              <a:gd name="connsiteX0" fmla="*/ 0 w 962246"/>
              <a:gd name="connsiteY0" fmla="*/ 1222744 h 1222744"/>
              <a:gd name="connsiteX1" fmla="*/ 366823 w 962246"/>
              <a:gd name="connsiteY1" fmla="*/ 861237 h 1222744"/>
              <a:gd name="connsiteX2" fmla="*/ 643270 w 962246"/>
              <a:gd name="connsiteY2" fmla="*/ 510363 h 1222744"/>
              <a:gd name="connsiteX3" fmla="*/ 962246 w 962246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246" h="1222744">
                <a:moveTo>
                  <a:pt x="0" y="1222744"/>
                </a:moveTo>
                <a:cubicBezTo>
                  <a:pt x="129805" y="1101355"/>
                  <a:pt x="259611" y="979967"/>
                  <a:pt x="366823" y="861237"/>
                </a:cubicBezTo>
                <a:cubicBezTo>
                  <a:pt x="474035" y="742507"/>
                  <a:pt x="544033" y="653902"/>
                  <a:pt x="643270" y="510363"/>
                </a:cubicBezTo>
                <a:cubicBezTo>
                  <a:pt x="742507" y="366823"/>
                  <a:pt x="904653" y="98351"/>
                  <a:pt x="96224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C6E4DEC-E6F6-5D03-CB2E-D678BFBD010E}"/>
              </a:ext>
            </a:extLst>
          </p:cNvPr>
          <p:cNvSpPr/>
          <p:nvPr/>
        </p:nvSpPr>
        <p:spPr>
          <a:xfrm>
            <a:off x="6065874" y="2732567"/>
            <a:ext cx="95693" cy="63796"/>
          </a:xfrm>
          <a:custGeom>
            <a:avLst/>
            <a:gdLst>
              <a:gd name="connsiteX0" fmla="*/ 95693 w 95693"/>
              <a:gd name="connsiteY0" fmla="*/ 63796 h 63796"/>
              <a:gd name="connsiteX1" fmla="*/ 0 w 95693"/>
              <a:gd name="connsiteY1" fmla="*/ 0 h 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693" h="63796">
                <a:moveTo>
                  <a:pt x="95693" y="63796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35594A7-79AB-DC21-B314-7C37F93C1785}"/>
              </a:ext>
            </a:extLst>
          </p:cNvPr>
          <p:cNvSpPr/>
          <p:nvPr/>
        </p:nvSpPr>
        <p:spPr>
          <a:xfrm>
            <a:off x="6065874" y="2413591"/>
            <a:ext cx="196703" cy="318976"/>
          </a:xfrm>
          <a:custGeom>
            <a:avLst/>
            <a:gdLst>
              <a:gd name="connsiteX0" fmla="*/ 0 w 196703"/>
              <a:gd name="connsiteY0" fmla="*/ 318976 h 318976"/>
              <a:gd name="connsiteX1" fmla="*/ 196703 w 196703"/>
              <a:gd name="connsiteY1" fmla="*/ 0 h 31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703" h="318976">
                <a:moveTo>
                  <a:pt x="0" y="318976"/>
                </a:moveTo>
                <a:cubicBezTo>
                  <a:pt x="76200" y="189613"/>
                  <a:pt x="152401" y="60251"/>
                  <a:pt x="19670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82FC8C5-2D0D-724B-07BB-B0983E4E9DEA}"/>
              </a:ext>
            </a:extLst>
          </p:cNvPr>
          <p:cNvSpPr/>
          <p:nvPr/>
        </p:nvSpPr>
        <p:spPr>
          <a:xfrm>
            <a:off x="6267893" y="2402958"/>
            <a:ext cx="47847" cy="31898"/>
          </a:xfrm>
          <a:custGeom>
            <a:avLst/>
            <a:gdLst>
              <a:gd name="connsiteX0" fmla="*/ 0 w 47847"/>
              <a:gd name="connsiteY0" fmla="*/ 0 h 31898"/>
              <a:gd name="connsiteX1" fmla="*/ 47847 w 47847"/>
              <a:gd name="connsiteY1" fmla="*/ 31898 h 31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847" h="31898">
                <a:moveTo>
                  <a:pt x="0" y="0"/>
                </a:moveTo>
                <a:lnTo>
                  <a:pt x="47847" y="318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43AD100-ED2C-FB9B-16F2-FC8863D536A3}"/>
              </a:ext>
            </a:extLst>
          </p:cNvPr>
          <p:cNvSpPr/>
          <p:nvPr/>
        </p:nvSpPr>
        <p:spPr>
          <a:xfrm>
            <a:off x="6315740" y="2264735"/>
            <a:ext cx="106325" cy="170121"/>
          </a:xfrm>
          <a:custGeom>
            <a:avLst/>
            <a:gdLst>
              <a:gd name="connsiteX0" fmla="*/ 0 w 106325"/>
              <a:gd name="connsiteY0" fmla="*/ 170121 h 170121"/>
              <a:gd name="connsiteX1" fmla="*/ 106325 w 106325"/>
              <a:gd name="connsiteY1" fmla="*/ 0 h 17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325" h="170121">
                <a:moveTo>
                  <a:pt x="0" y="170121"/>
                </a:moveTo>
                <a:cubicBezTo>
                  <a:pt x="35442" y="113414"/>
                  <a:pt x="65567" y="23923"/>
                  <a:pt x="10632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BD534AD-8AA4-C30D-0B5C-173C931B7B51}"/>
              </a:ext>
            </a:extLst>
          </p:cNvPr>
          <p:cNvSpPr/>
          <p:nvPr/>
        </p:nvSpPr>
        <p:spPr>
          <a:xfrm>
            <a:off x="5013251" y="4077586"/>
            <a:ext cx="90377" cy="1818167"/>
          </a:xfrm>
          <a:custGeom>
            <a:avLst/>
            <a:gdLst>
              <a:gd name="connsiteX0" fmla="*/ 90377 w 90377"/>
              <a:gd name="connsiteY0" fmla="*/ 0 h 1818167"/>
              <a:gd name="connsiteX1" fmla="*/ 0 w 90377"/>
              <a:gd name="connsiteY1" fmla="*/ 1818167 h 181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377" h="1818167">
                <a:moveTo>
                  <a:pt x="90377" y="0"/>
                </a:moveTo>
                <a:lnTo>
                  <a:pt x="0" y="181816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D5623A1-4DBB-CA68-8792-0203381B7CC9}"/>
              </a:ext>
            </a:extLst>
          </p:cNvPr>
          <p:cNvSpPr/>
          <p:nvPr/>
        </p:nvSpPr>
        <p:spPr>
          <a:xfrm>
            <a:off x="5098312" y="4019107"/>
            <a:ext cx="95693" cy="1881963"/>
          </a:xfrm>
          <a:custGeom>
            <a:avLst/>
            <a:gdLst>
              <a:gd name="connsiteX0" fmla="*/ 95693 w 95693"/>
              <a:gd name="connsiteY0" fmla="*/ 0 h 1881963"/>
              <a:gd name="connsiteX1" fmla="*/ 0 w 95693"/>
              <a:gd name="connsiteY1" fmla="*/ 1881963 h 188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693" h="1881963">
                <a:moveTo>
                  <a:pt x="95693" y="0"/>
                </a:moveTo>
                <a:lnTo>
                  <a:pt x="0" y="188196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D01F73-E9B4-1BF6-3E03-C78BEDCB587A}"/>
              </a:ext>
            </a:extLst>
          </p:cNvPr>
          <p:cNvSpPr/>
          <p:nvPr/>
        </p:nvSpPr>
        <p:spPr>
          <a:xfrm>
            <a:off x="1392072" y="5607768"/>
            <a:ext cx="329554" cy="288065"/>
          </a:xfrm>
          <a:custGeom>
            <a:avLst/>
            <a:gdLst>
              <a:gd name="connsiteX0" fmla="*/ 300250 w 300250"/>
              <a:gd name="connsiteY0" fmla="*/ 0 h 252484"/>
              <a:gd name="connsiteX1" fmla="*/ 0 w 300250"/>
              <a:gd name="connsiteY1" fmla="*/ 252484 h 25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0250" h="252484">
                <a:moveTo>
                  <a:pt x="300250" y="0"/>
                </a:moveTo>
                <a:lnTo>
                  <a:pt x="0" y="25248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99CCA9F-935A-B2F4-2A2E-DF0C3F7EF4A9}"/>
              </a:ext>
            </a:extLst>
          </p:cNvPr>
          <p:cNvSpPr/>
          <p:nvPr/>
        </p:nvSpPr>
        <p:spPr>
          <a:xfrm>
            <a:off x="6414448" y="2067636"/>
            <a:ext cx="136477" cy="191068"/>
          </a:xfrm>
          <a:custGeom>
            <a:avLst/>
            <a:gdLst>
              <a:gd name="connsiteX0" fmla="*/ 0 w 136477"/>
              <a:gd name="connsiteY0" fmla="*/ 191068 h 191068"/>
              <a:gd name="connsiteX1" fmla="*/ 136477 w 136477"/>
              <a:gd name="connsiteY1" fmla="*/ 0 h 19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477" h="191068">
                <a:moveTo>
                  <a:pt x="0" y="191068"/>
                </a:moveTo>
                <a:lnTo>
                  <a:pt x="13647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3FC300-52C6-8A52-6E93-D6599EB7D3C7}"/>
              </a:ext>
            </a:extLst>
          </p:cNvPr>
          <p:cNvSpPr txBox="1"/>
          <p:nvPr/>
        </p:nvSpPr>
        <p:spPr>
          <a:xfrm>
            <a:off x="1378688" y="905470"/>
            <a:ext cx="4687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Contractor access to West abutment will be made from within existing Right of Way; no property acquisition required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A11DC1D-94C2-EAE4-2D62-EF1582AD84E9}"/>
              </a:ext>
            </a:extLst>
          </p:cNvPr>
          <p:cNvSpPr/>
          <p:nvPr/>
        </p:nvSpPr>
        <p:spPr>
          <a:xfrm>
            <a:off x="2743200" y="4283059"/>
            <a:ext cx="634223" cy="517541"/>
          </a:xfrm>
          <a:custGeom>
            <a:avLst/>
            <a:gdLst>
              <a:gd name="connsiteX0" fmla="*/ 0 w 1967023"/>
              <a:gd name="connsiteY0" fmla="*/ 1669312 h 1669312"/>
              <a:gd name="connsiteX1" fmla="*/ 329609 w 1967023"/>
              <a:gd name="connsiteY1" fmla="*/ 1403498 h 1669312"/>
              <a:gd name="connsiteX2" fmla="*/ 701748 w 1967023"/>
              <a:gd name="connsiteY2" fmla="*/ 1068572 h 1669312"/>
              <a:gd name="connsiteX3" fmla="*/ 1201479 w 1967023"/>
              <a:gd name="connsiteY3" fmla="*/ 632637 h 1669312"/>
              <a:gd name="connsiteX4" fmla="*/ 1967023 w 1967023"/>
              <a:gd name="connsiteY4" fmla="*/ 0 h 166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023" h="1669312">
                <a:moveTo>
                  <a:pt x="0" y="1669312"/>
                </a:moveTo>
                <a:cubicBezTo>
                  <a:pt x="106325" y="1586466"/>
                  <a:pt x="212651" y="1503621"/>
                  <a:pt x="329609" y="1403498"/>
                </a:cubicBezTo>
                <a:cubicBezTo>
                  <a:pt x="446567" y="1303375"/>
                  <a:pt x="556436" y="1197049"/>
                  <a:pt x="701748" y="1068572"/>
                </a:cubicBezTo>
                <a:cubicBezTo>
                  <a:pt x="847060" y="940095"/>
                  <a:pt x="990600" y="810732"/>
                  <a:pt x="1201479" y="632637"/>
                </a:cubicBezTo>
                <a:cubicBezTo>
                  <a:pt x="1412358" y="454542"/>
                  <a:pt x="1823484" y="116958"/>
                  <a:pt x="1967023" y="0"/>
                </a:cubicBezTo>
              </a:path>
            </a:pathLst>
          </a:custGeom>
          <a:solidFill>
            <a:srgbClr val="FFFF00"/>
          </a:solidFill>
          <a:ln w="984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763AD80-F3BA-AC11-DBA5-74099B2AA62B}"/>
              </a:ext>
            </a:extLst>
          </p:cNvPr>
          <p:cNvSpPr/>
          <p:nvPr/>
        </p:nvSpPr>
        <p:spPr>
          <a:xfrm rot="152082">
            <a:off x="3384656" y="3950062"/>
            <a:ext cx="447191" cy="336995"/>
          </a:xfrm>
          <a:custGeom>
            <a:avLst/>
            <a:gdLst>
              <a:gd name="connsiteX0" fmla="*/ 0 w 393405"/>
              <a:gd name="connsiteY0" fmla="*/ 239233 h 239233"/>
              <a:gd name="connsiteX1" fmla="*/ 393405 w 393405"/>
              <a:gd name="connsiteY1" fmla="*/ 0 h 23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3405" h="239233">
                <a:moveTo>
                  <a:pt x="0" y="239233"/>
                </a:moveTo>
                <a:lnTo>
                  <a:pt x="393405" y="0"/>
                </a:lnTo>
              </a:path>
            </a:pathLst>
          </a:custGeom>
          <a:noFill/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9D8182-DF6C-1B07-A184-FD9FD604D0BE}"/>
              </a:ext>
            </a:extLst>
          </p:cNvPr>
          <p:cNvSpPr txBox="1"/>
          <p:nvPr/>
        </p:nvSpPr>
        <p:spPr>
          <a:xfrm>
            <a:off x="1676400" y="3282475"/>
            <a:ext cx="1543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Rumpke Dayton Office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08B4B5-F4FF-27BB-2B07-C8DBCC76F8AC}"/>
              </a:ext>
            </a:extLst>
          </p:cNvPr>
          <p:cNvSpPr txBox="1"/>
          <p:nvPr/>
        </p:nvSpPr>
        <p:spPr>
          <a:xfrm rot="19031125">
            <a:off x="1042589" y="4856017"/>
            <a:ext cx="14351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End of Public Service Road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EE5A567-5725-91A5-80E8-805956B6AC56}"/>
              </a:ext>
            </a:extLst>
          </p:cNvPr>
          <p:cNvCxnSpPr>
            <a:cxnSpLocks/>
          </p:cNvCxnSpPr>
          <p:nvPr/>
        </p:nvCxnSpPr>
        <p:spPr>
          <a:xfrm>
            <a:off x="2711320" y="4742354"/>
            <a:ext cx="91667" cy="1095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A138991-7347-4034-82A9-6CAA145E0A14}"/>
              </a:ext>
            </a:extLst>
          </p:cNvPr>
          <p:cNvCxnSpPr>
            <a:cxnSpLocks/>
          </p:cNvCxnSpPr>
          <p:nvPr/>
        </p:nvCxnSpPr>
        <p:spPr>
          <a:xfrm flipV="1">
            <a:off x="2319974" y="4613069"/>
            <a:ext cx="283515" cy="2585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8BFAF22-695C-AAC6-CC99-CCC2F526D4BA}"/>
              </a:ext>
            </a:extLst>
          </p:cNvPr>
          <p:cNvCxnSpPr>
            <a:cxnSpLocks/>
          </p:cNvCxnSpPr>
          <p:nvPr/>
        </p:nvCxnSpPr>
        <p:spPr>
          <a:xfrm>
            <a:off x="2560114" y="4562366"/>
            <a:ext cx="142672" cy="1620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356D81B-535A-1554-D27B-3C63DCC8D18B}"/>
              </a:ext>
            </a:extLst>
          </p:cNvPr>
          <p:cNvCxnSpPr>
            <a:cxnSpLocks/>
            <a:endCxn id="11" idx="0"/>
          </p:cNvCxnSpPr>
          <p:nvPr/>
        </p:nvCxnSpPr>
        <p:spPr>
          <a:xfrm flipV="1">
            <a:off x="1503377" y="4800600"/>
            <a:ext cx="1239823" cy="1077138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008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Up Arrow 9">
            <a:extLst>
              <a:ext uri="{FF2B5EF4-FFF2-40B4-BE49-F238E27FC236}">
                <a16:creationId xmlns:a16="http://schemas.microsoft.com/office/drawing/2014/main" id="{5C494BB8-B63D-417E-BC24-76E1F7577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7963" y="784225"/>
            <a:ext cx="3810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/>
          </a:p>
        </p:txBody>
      </p:sp>
      <p:sp>
        <p:nvSpPr>
          <p:cNvPr id="15364" name="TextBox 10">
            <a:extLst>
              <a:ext uri="{FF2B5EF4-FFF2-40B4-BE49-F238E27FC236}">
                <a16:creationId xmlns:a16="http://schemas.microsoft.com/office/drawing/2014/main" id="{F87D136B-317E-48CA-A39B-F539C3019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16681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rgbClr val="C00000"/>
                </a:solidFill>
              </a:rPr>
              <a:t>NORTH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id="{2537AA53-B594-4B02-9E3E-A85436789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059" y="351572"/>
            <a:ext cx="34758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cap="all" dirty="0">
                <a:latin typeface="+mj-lt"/>
                <a:cs typeface="Times New Roman" panose="02020603050405020304" pitchFamily="18" charset="0"/>
              </a:rPr>
              <a:t>City of Dayton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4B3105E-B01B-0342-E8C6-FFDB09AE05B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0695135"/>
              </p:ext>
            </p:extLst>
          </p:nvPr>
        </p:nvGraphicFramePr>
        <p:xfrm>
          <a:off x="914400" y="2057400"/>
          <a:ext cx="7571230" cy="384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10381957" imgH="5267189" progId="Acrobat.Document.DC">
                  <p:embed/>
                </p:oleObj>
              </mc:Choice>
              <mc:Fallback>
                <p:oleObj name="Acrobat Document" r:id="rId5" imgW="10381957" imgH="5267189" progId="Acrobat.Document.DC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14B3105E-B01B-0342-E8C6-FFDB09AE05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2057400"/>
                        <a:ext cx="7571230" cy="3840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51BEE40-52EC-F548-A0B3-9C01B082EC58}"/>
              </a:ext>
            </a:extLst>
          </p:cNvPr>
          <p:cNvSpPr/>
          <p:nvPr/>
        </p:nvSpPr>
        <p:spPr>
          <a:xfrm>
            <a:off x="1695450" y="3498850"/>
            <a:ext cx="2914650" cy="2146300"/>
          </a:xfrm>
          <a:custGeom>
            <a:avLst/>
            <a:gdLst>
              <a:gd name="connsiteX0" fmla="*/ 0 w 2914650"/>
              <a:gd name="connsiteY0" fmla="*/ 2146300 h 2146300"/>
              <a:gd name="connsiteX1" fmla="*/ 774700 w 2914650"/>
              <a:gd name="connsiteY1" fmla="*/ 1460500 h 2146300"/>
              <a:gd name="connsiteX2" fmla="*/ 1339850 w 2914650"/>
              <a:gd name="connsiteY2" fmla="*/ 977900 h 2146300"/>
              <a:gd name="connsiteX3" fmla="*/ 1790700 w 2914650"/>
              <a:gd name="connsiteY3" fmla="*/ 609600 h 2146300"/>
              <a:gd name="connsiteX4" fmla="*/ 2057400 w 2914650"/>
              <a:gd name="connsiteY4" fmla="*/ 444500 h 2146300"/>
              <a:gd name="connsiteX5" fmla="*/ 2552700 w 2914650"/>
              <a:gd name="connsiteY5" fmla="*/ 184150 h 2146300"/>
              <a:gd name="connsiteX6" fmla="*/ 2914650 w 2914650"/>
              <a:gd name="connsiteY6" fmla="*/ 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4650" h="2146300">
                <a:moveTo>
                  <a:pt x="0" y="2146300"/>
                </a:moveTo>
                <a:lnTo>
                  <a:pt x="774700" y="1460500"/>
                </a:lnTo>
                <a:cubicBezTo>
                  <a:pt x="998008" y="1265767"/>
                  <a:pt x="1170517" y="1119717"/>
                  <a:pt x="1339850" y="977900"/>
                </a:cubicBezTo>
                <a:cubicBezTo>
                  <a:pt x="1509183" y="836083"/>
                  <a:pt x="1671108" y="698500"/>
                  <a:pt x="1790700" y="609600"/>
                </a:cubicBezTo>
                <a:cubicBezTo>
                  <a:pt x="1910292" y="520700"/>
                  <a:pt x="1930400" y="515408"/>
                  <a:pt x="2057400" y="444500"/>
                </a:cubicBezTo>
                <a:cubicBezTo>
                  <a:pt x="2184400" y="373592"/>
                  <a:pt x="2552700" y="184150"/>
                  <a:pt x="2552700" y="184150"/>
                </a:cubicBezTo>
                <a:cubicBezTo>
                  <a:pt x="2695575" y="110067"/>
                  <a:pt x="2860675" y="13758"/>
                  <a:pt x="29146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018B8BE-2C0C-06F7-C66E-B5A904A9EC5C}"/>
              </a:ext>
            </a:extLst>
          </p:cNvPr>
          <p:cNvSpPr/>
          <p:nvPr/>
        </p:nvSpPr>
        <p:spPr>
          <a:xfrm>
            <a:off x="4609214" y="3492795"/>
            <a:ext cx="79744" cy="127591"/>
          </a:xfrm>
          <a:custGeom>
            <a:avLst/>
            <a:gdLst>
              <a:gd name="connsiteX0" fmla="*/ 0 w 79744"/>
              <a:gd name="connsiteY0" fmla="*/ 0 h 127591"/>
              <a:gd name="connsiteX1" fmla="*/ 79744 w 79744"/>
              <a:gd name="connsiteY1" fmla="*/ 127591 h 12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744" h="127591">
                <a:moveTo>
                  <a:pt x="0" y="0"/>
                </a:moveTo>
                <a:lnTo>
                  <a:pt x="79744" y="12759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B25821F-97EC-6138-8028-097F0C6E73A3}"/>
              </a:ext>
            </a:extLst>
          </p:cNvPr>
          <p:cNvSpPr/>
          <p:nvPr/>
        </p:nvSpPr>
        <p:spPr>
          <a:xfrm>
            <a:off x="4688958" y="2057400"/>
            <a:ext cx="1467293" cy="1557670"/>
          </a:xfrm>
          <a:custGeom>
            <a:avLst/>
            <a:gdLst>
              <a:gd name="connsiteX0" fmla="*/ 0 w 1467293"/>
              <a:gd name="connsiteY0" fmla="*/ 1557670 h 1557670"/>
              <a:gd name="connsiteX1" fmla="*/ 505047 w 1467293"/>
              <a:gd name="connsiteY1" fmla="*/ 1153633 h 1557670"/>
              <a:gd name="connsiteX2" fmla="*/ 861237 w 1467293"/>
              <a:gd name="connsiteY2" fmla="*/ 770860 h 1557670"/>
              <a:gd name="connsiteX3" fmla="*/ 1137684 w 1467293"/>
              <a:gd name="connsiteY3" fmla="*/ 462516 h 1557670"/>
              <a:gd name="connsiteX4" fmla="*/ 1467293 w 1467293"/>
              <a:gd name="connsiteY4" fmla="*/ 0 h 155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293" h="1557670">
                <a:moveTo>
                  <a:pt x="0" y="1557670"/>
                </a:moveTo>
                <a:cubicBezTo>
                  <a:pt x="180754" y="1421219"/>
                  <a:pt x="361508" y="1284768"/>
                  <a:pt x="505047" y="1153633"/>
                </a:cubicBezTo>
                <a:cubicBezTo>
                  <a:pt x="648586" y="1022498"/>
                  <a:pt x="755798" y="886046"/>
                  <a:pt x="861237" y="770860"/>
                </a:cubicBezTo>
                <a:cubicBezTo>
                  <a:pt x="966676" y="655674"/>
                  <a:pt x="1036675" y="590993"/>
                  <a:pt x="1137684" y="462516"/>
                </a:cubicBezTo>
                <a:cubicBezTo>
                  <a:pt x="1238693" y="334039"/>
                  <a:pt x="1396409" y="66453"/>
                  <a:pt x="146729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D7BBE11-FFE1-DD82-E4D6-2281CEF622B0}"/>
              </a:ext>
            </a:extLst>
          </p:cNvPr>
          <p:cNvSpPr/>
          <p:nvPr/>
        </p:nvSpPr>
        <p:spPr>
          <a:xfrm>
            <a:off x="2530549" y="4013791"/>
            <a:ext cx="2674088" cy="1871330"/>
          </a:xfrm>
          <a:custGeom>
            <a:avLst/>
            <a:gdLst>
              <a:gd name="connsiteX0" fmla="*/ 0 w 2674088"/>
              <a:gd name="connsiteY0" fmla="*/ 1871330 h 1871330"/>
              <a:gd name="connsiteX1" fmla="*/ 760228 w 2674088"/>
              <a:gd name="connsiteY1" fmla="*/ 1483242 h 1871330"/>
              <a:gd name="connsiteX2" fmla="*/ 1430079 w 2674088"/>
              <a:gd name="connsiteY2" fmla="*/ 956930 h 1871330"/>
              <a:gd name="connsiteX3" fmla="*/ 2674088 w 2674088"/>
              <a:gd name="connsiteY3" fmla="*/ 0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4088" h="1871330">
                <a:moveTo>
                  <a:pt x="0" y="1871330"/>
                </a:moveTo>
                <a:cubicBezTo>
                  <a:pt x="260941" y="1753486"/>
                  <a:pt x="521882" y="1635642"/>
                  <a:pt x="760228" y="1483242"/>
                </a:cubicBezTo>
                <a:cubicBezTo>
                  <a:pt x="998574" y="1330842"/>
                  <a:pt x="1430079" y="956930"/>
                  <a:pt x="1430079" y="956930"/>
                </a:cubicBezTo>
                <a:cubicBezTo>
                  <a:pt x="1749056" y="709723"/>
                  <a:pt x="2407388" y="163032"/>
                  <a:pt x="267408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C069778-96D4-7DD9-AEEC-D465AE05388C}"/>
              </a:ext>
            </a:extLst>
          </p:cNvPr>
          <p:cNvSpPr/>
          <p:nvPr/>
        </p:nvSpPr>
        <p:spPr>
          <a:xfrm>
            <a:off x="5199321" y="2796363"/>
            <a:ext cx="962246" cy="1222744"/>
          </a:xfrm>
          <a:custGeom>
            <a:avLst/>
            <a:gdLst>
              <a:gd name="connsiteX0" fmla="*/ 0 w 962246"/>
              <a:gd name="connsiteY0" fmla="*/ 1222744 h 1222744"/>
              <a:gd name="connsiteX1" fmla="*/ 366823 w 962246"/>
              <a:gd name="connsiteY1" fmla="*/ 861237 h 1222744"/>
              <a:gd name="connsiteX2" fmla="*/ 643270 w 962246"/>
              <a:gd name="connsiteY2" fmla="*/ 510363 h 1222744"/>
              <a:gd name="connsiteX3" fmla="*/ 962246 w 962246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246" h="1222744">
                <a:moveTo>
                  <a:pt x="0" y="1222744"/>
                </a:moveTo>
                <a:cubicBezTo>
                  <a:pt x="129805" y="1101355"/>
                  <a:pt x="259611" y="979967"/>
                  <a:pt x="366823" y="861237"/>
                </a:cubicBezTo>
                <a:cubicBezTo>
                  <a:pt x="474035" y="742507"/>
                  <a:pt x="544033" y="653902"/>
                  <a:pt x="643270" y="510363"/>
                </a:cubicBezTo>
                <a:cubicBezTo>
                  <a:pt x="742507" y="366823"/>
                  <a:pt x="904653" y="98351"/>
                  <a:pt x="96224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C6E4DEC-E6F6-5D03-CB2E-D678BFBD010E}"/>
              </a:ext>
            </a:extLst>
          </p:cNvPr>
          <p:cNvSpPr/>
          <p:nvPr/>
        </p:nvSpPr>
        <p:spPr>
          <a:xfrm>
            <a:off x="6065874" y="2732567"/>
            <a:ext cx="95693" cy="63796"/>
          </a:xfrm>
          <a:custGeom>
            <a:avLst/>
            <a:gdLst>
              <a:gd name="connsiteX0" fmla="*/ 95693 w 95693"/>
              <a:gd name="connsiteY0" fmla="*/ 63796 h 63796"/>
              <a:gd name="connsiteX1" fmla="*/ 0 w 95693"/>
              <a:gd name="connsiteY1" fmla="*/ 0 h 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693" h="63796">
                <a:moveTo>
                  <a:pt x="95693" y="63796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35594A7-79AB-DC21-B314-7C37F93C1785}"/>
              </a:ext>
            </a:extLst>
          </p:cNvPr>
          <p:cNvSpPr/>
          <p:nvPr/>
        </p:nvSpPr>
        <p:spPr>
          <a:xfrm>
            <a:off x="6065874" y="2413591"/>
            <a:ext cx="196703" cy="318976"/>
          </a:xfrm>
          <a:custGeom>
            <a:avLst/>
            <a:gdLst>
              <a:gd name="connsiteX0" fmla="*/ 0 w 196703"/>
              <a:gd name="connsiteY0" fmla="*/ 318976 h 318976"/>
              <a:gd name="connsiteX1" fmla="*/ 196703 w 196703"/>
              <a:gd name="connsiteY1" fmla="*/ 0 h 31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703" h="318976">
                <a:moveTo>
                  <a:pt x="0" y="318976"/>
                </a:moveTo>
                <a:cubicBezTo>
                  <a:pt x="76200" y="189613"/>
                  <a:pt x="152401" y="60251"/>
                  <a:pt x="19670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82FC8C5-2D0D-724B-07BB-B0983E4E9DEA}"/>
              </a:ext>
            </a:extLst>
          </p:cNvPr>
          <p:cNvSpPr/>
          <p:nvPr/>
        </p:nvSpPr>
        <p:spPr>
          <a:xfrm>
            <a:off x="6267893" y="2402958"/>
            <a:ext cx="47847" cy="31898"/>
          </a:xfrm>
          <a:custGeom>
            <a:avLst/>
            <a:gdLst>
              <a:gd name="connsiteX0" fmla="*/ 0 w 47847"/>
              <a:gd name="connsiteY0" fmla="*/ 0 h 31898"/>
              <a:gd name="connsiteX1" fmla="*/ 47847 w 47847"/>
              <a:gd name="connsiteY1" fmla="*/ 31898 h 31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847" h="31898">
                <a:moveTo>
                  <a:pt x="0" y="0"/>
                </a:moveTo>
                <a:lnTo>
                  <a:pt x="47847" y="318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43AD100-ED2C-FB9B-16F2-FC8863D536A3}"/>
              </a:ext>
            </a:extLst>
          </p:cNvPr>
          <p:cNvSpPr/>
          <p:nvPr/>
        </p:nvSpPr>
        <p:spPr>
          <a:xfrm>
            <a:off x="6315740" y="2264735"/>
            <a:ext cx="106325" cy="170121"/>
          </a:xfrm>
          <a:custGeom>
            <a:avLst/>
            <a:gdLst>
              <a:gd name="connsiteX0" fmla="*/ 0 w 106325"/>
              <a:gd name="connsiteY0" fmla="*/ 170121 h 170121"/>
              <a:gd name="connsiteX1" fmla="*/ 106325 w 106325"/>
              <a:gd name="connsiteY1" fmla="*/ 0 h 17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325" h="170121">
                <a:moveTo>
                  <a:pt x="0" y="170121"/>
                </a:moveTo>
                <a:cubicBezTo>
                  <a:pt x="35442" y="113414"/>
                  <a:pt x="65567" y="23923"/>
                  <a:pt x="10632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BD534AD-8AA4-C30D-0B5C-173C931B7B51}"/>
              </a:ext>
            </a:extLst>
          </p:cNvPr>
          <p:cNvSpPr/>
          <p:nvPr/>
        </p:nvSpPr>
        <p:spPr>
          <a:xfrm>
            <a:off x="5013251" y="4077586"/>
            <a:ext cx="90377" cy="1818167"/>
          </a:xfrm>
          <a:custGeom>
            <a:avLst/>
            <a:gdLst>
              <a:gd name="connsiteX0" fmla="*/ 90377 w 90377"/>
              <a:gd name="connsiteY0" fmla="*/ 0 h 1818167"/>
              <a:gd name="connsiteX1" fmla="*/ 0 w 90377"/>
              <a:gd name="connsiteY1" fmla="*/ 1818167 h 181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377" h="1818167">
                <a:moveTo>
                  <a:pt x="90377" y="0"/>
                </a:moveTo>
                <a:lnTo>
                  <a:pt x="0" y="181816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D5623A1-4DBB-CA68-8792-0203381B7CC9}"/>
              </a:ext>
            </a:extLst>
          </p:cNvPr>
          <p:cNvSpPr/>
          <p:nvPr/>
        </p:nvSpPr>
        <p:spPr>
          <a:xfrm>
            <a:off x="5098312" y="4019107"/>
            <a:ext cx="95693" cy="1881963"/>
          </a:xfrm>
          <a:custGeom>
            <a:avLst/>
            <a:gdLst>
              <a:gd name="connsiteX0" fmla="*/ 95693 w 95693"/>
              <a:gd name="connsiteY0" fmla="*/ 0 h 1881963"/>
              <a:gd name="connsiteX1" fmla="*/ 0 w 95693"/>
              <a:gd name="connsiteY1" fmla="*/ 1881963 h 188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693" h="1881963">
                <a:moveTo>
                  <a:pt x="95693" y="0"/>
                </a:moveTo>
                <a:lnTo>
                  <a:pt x="0" y="188196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D01F73-E9B4-1BF6-3E03-C78BEDCB587A}"/>
              </a:ext>
            </a:extLst>
          </p:cNvPr>
          <p:cNvSpPr/>
          <p:nvPr/>
        </p:nvSpPr>
        <p:spPr>
          <a:xfrm>
            <a:off x="1392072" y="5643349"/>
            <a:ext cx="300250" cy="252484"/>
          </a:xfrm>
          <a:custGeom>
            <a:avLst/>
            <a:gdLst>
              <a:gd name="connsiteX0" fmla="*/ 300250 w 300250"/>
              <a:gd name="connsiteY0" fmla="*/ 0 h 252484"/>
              <a:gd name="connsiteX1" fmla="*/ 0 w 300250"/>
              <a:gd name="connsiteY1" fmla="*/ 252484 h 25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0250" h="252484">
                <a:moveTo>
                  <a:pt x="300250" y="0"/>
                </a:moveTo>
                <a:lnTo>
                  <a:pt x="0" y="25248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99CCA9F-935A-B2F4-2A2E-DF0C3F7EF4A9}"/>
              </a:ext>
            </a:extLst>
          </p:cNvPr>
          <p:cNvSpPr/>
          <p:nvPr/>
        </p:nvSpPr>
        <p:spPr>
          <a:xfrm>
            <a:off x="6414448" y="2067636"/>
            <a:ext cx="136477" cy="191068"/>
          </a:xfrm>
          <a:custGeom>
            <a:avLst/>
            <a:gdLst>
              <a:gd name="connsiteX0" fmla="*/ 0 w 136477"/>
              <a:gd name="connsiteY0" fmla="*/ 191068 h 191068"/>
              <a:gd name="connsiteX1" fmla="*/ 136477 w 136477"/>
              <a:gd name="connsiteY1" fmla="*/ 0 h 19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477" h="191068">
                <a:moveTo>
                  <a:pt x="0" y="191068"/>
                </a:moveTo>
                <a:lnTo>
                  <a:pt x="13647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3FC300-52C6-8A52-6E93-D6599EB7D3C7}"/>
              </a:ext>
            </a:extLst>
          </p:cNvPr>
          <p:cNvSpPr txBox="1"/>
          <p:nvPr/>
        </p:nvSpPr>
        <p:spPr>
          <a:xfrm>
            <a:off x="1378688" y="905470"/>
            <a:ext cx="4336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Temporary easement required to access East abutment work zone (thru CSX easement) from Dayton Park Drive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963596C-9055-D3D7-DF0E-9FB376225A55}"/>
              </a:ext>
            </a:extLst>
          </p:cNvPr>
          <p:cNvSpPr/>
          <p:nvPr/>
        </p:nvSpPr>
        <p:spPr>
          <a:xfrm>
            <a:off x="5241851" y="4130749"/>
            <a:ext cx="893135" cy="0"/>
          </a:xfrm>
          <a:custGeom>
            <a:avLst/>
            <a:gdLst>
              <a:gd name="connsiteX0" fmla="*/ 0 w 893135"/>
              <a:gd name="connsiteY0" fmla="*/ 0 h 0"/>
              <a:gd name="connsiteX1" fmla="*/ 893135 w 89313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3135">
                <a:moveTo>
                  <a:pt x="0" y="0"/>
                </a:moveTo>
                <a:lnTo>
                  <a:pt x="893135" y="0"/>
                </a:lnTo>
              </a:path>
            </a:pathLst>
          </a:custGeom>
          <a:noFill/>
          <a:ln w="1111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B8CECE2-B67E-F18D-6381-E2CD4C3E4850}"/>
              </a:ext>
            </a:extLst>
          </p:cNvPr>
          <p:cNvSpPr/>
          <p:nvPr/>
        </p:nvSpPr>
        <p:spPr>
          <a:xfrm>
            <a:off x="6129670" y="4125433"/>
            <a:ext cx="5316" cy="606055"/>
          </a:xfrm>
          <a:custGeom>
            <a:avLst/>
            <a:gdLst>
              <a:gd name="connsiteX0" fmla="*/ 5316 w 5316"/>
              <a:gd name="connsiteY0" fmla="*/ 0 h 606055"/>
              <a:gd name="connsiteX1" fmla="*/ 0 w 5316"/>
              <a:gd name="connsiteY1" fmla="*/ 606055 h 60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16" h="606055">
                <a:moveTo>
                  <a:pt x="5316" y="0"/>
                </a:moveTo>
                <a:lnTo>
                  <a:pt x="0" y="606055"/>
                </a:lnTo>
              </a:path>
            </a:pathLst>
          </a:custGeom>
          <a:noFill/>
          <a:ln w="984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7F67E39-233C-77A7-6624-7412C6CDBDF1}"/>
              </a:ext>
            </a:extLst>
          </p:cNvPr>
          <p:cNvSpPr/>
          <p:nvPr/>
        </p:nvSpPr>
        <p:spPr>
          <a:xfrm>
            <a:off x="6150935" y="4726172"/>
            <a:ext cx="1440712" cy="21265"/>
          </a:xfrm>
          <a:custGeom>
            <a:avLst/>
            <a:gdLst>
              <a:gd name="connsiteX0" fmla="*/ 0 w 1440712"/>
              <a:gd name="connsiteY0" fmla="*/ 21265 h 21265"/>
              <a:gd name="connsiteX1" fmla="*/ 1440712 w 1440712"/>
              <a:gd name="connsiteY1" fmla="*/ 0 h 2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0712" h="21265">
                <a:moveTo>
                  <a:pt x="0" y="21265"/>
                </a:moveTo>
                <a:lnTo>
                  <a:pt x="1440712" y="0"/>
                </a:lnTo>
              </a:path>
            </a:pathLst>
          </a:custGeom>
          <a:noFill/>
          <a:ln w="984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724BBB6-F5AF-1AA9-C507-A5660434218C}"/>
              </a:ext>
            </a:extLst>
          </p:cNvPr>
          <p:cNvSpPr/>
          <p:nvPr/>
        </p:nvSpPr>
        <p:spPr>
          <a:xfrm>
            <a:off x="5236535" y="4747437"/>
            <a:ext cx="898451" cy="5316"/>
          </a:xfrm>
          <a:custGeom>
            <a:avLst/>
            <a:gdLst>
              <a:gd name="connsiteX0" fmla="*/ 898451 w 898451"/>
              <a:gd name="connsiteY0" fmla="*/ 5316 h 5316"/>
              <a:gd name="connsiteX1" fmla="*/ 0 w 898451"/>
              <a:gd name="connsiteY1" fmla="*/ 0 h 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8451" h="5316">
                <a:moveTo>
                  <a:pt x="898451" y="5316"/>
                </a:moveTo>
                <a:lnTo>
                  <a:pt x="0" y="0"/>
                </a:lnTo>
              </a:path>
            </a:pathLst>
          </a:custGeom>
          <a:noFill/>
          <a:ln w="984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2A1183C-2887-9F70-775A-8865105E23A0}"/>
              </a:ext>
            </a:extLst>
          </p:cNvPr>
          <p:cNvSpPr/>
          <p:nvPr/>
        </p:nvSpPr>
        <p:spPr>
          <a:xfrm>
            <a:off x="5224896" y="4095222"/>
            <a:ext cx="45719" cy="674900"/>
          </a:xfrm>
          <a:custGeom>
            <a:avLst/>
            <a:gdLst>
              <a:gd name="connsiteX0" fmla="*/ 10633 w 10633"/>
              <a:gd name="connsiteY0" fmla="*/ 0 h 606056"/>
              <a:gd name="connsiteX1" fmla="*/ 0 w 10633"/>
              <a:gd name="connsiteY1" fmla="*/ 606056 h 6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33" h="606056">
                <a:moveTo>
                  <a:pt x="10633" y="0"/>
                </a:moveTo>
                <a:cubicBezTo>
                  <a:pt x="7089" y="202019"/>
                  <a:pt x="7974" y="515679"/>
                  <a:pt x="0" y="606056"/>
                </a:cubicBezTo>
              </a:path>
            </a:pathLst>
          </a:custGeom>
          <a:noFill/>
          <a:ln w="1143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32BB081-978A-8760-9691-9EDD45781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448" y="4074783"/>
            <a:ext cx="91448" cy="853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2F227C7-382C-8195-8EB5-5313C9E9D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1886" y="4082757"/>
            <a:ext cx="91448" cy="8535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05BE358-8DEF-BB28-C1B2-D5E063FA83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1318" y="4721224"/>
            <a:ext cx="91448" cy="853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393CDC3-F628-E900-C21A-C0B426579C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448" y="4714137"/>
            <a:ext cx="91448" cy="853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BE7899F-A692-7BDA-0387-7BF77FA72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1872" y="4683496"/>
            <a:ext cx="91448" cy="853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5350BE6-3F41-89AA-2033-9C1BA4CBDD2A}"/>
              </a:ext>
            </a:extLst>
          </p:cNvPr>
          <p:cNvSpPr txBox="1"/>
          <p:nvPr/>
        </p:nvSpPr>
        <p:spPr>
          <a:xfrm>
            <a:off x="4416321" y="2145968"/>
            <a:ext cx="14672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CSX Needmore Yard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68534D-7A7B-C357-8B5D-F6013B4E9CF8}"/>
              </a:ext>
            </a:extLst>
          </p:cNvPr>
          <p:cNvSpPr txBox="1"/>
          <p:nvPr/>
        </p:nvSpPr>
        <p:spPr>
          <a:xfrm rot="16200000">
            <a:off x="6511147" y="2983941"/>
            <a:ext cx="1983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Dayton Park Drive</a:t>
            </a:r>
          </a:p>
        </p:txBody>
      </p:sp>
    </p:spTree>
    <p:extLst>
      <p:ext uri="{BB962C8B-B14F-4D97-AF65-F5344CB8AC3E}">
        <p14:creationId xmlns:p14="http://schemas.microsoft.com/office/powerpoint/2010/main" val="2711507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Up Arrow 9">
            <a:extLst>
              <a:ext uri="{FF2B5EF4-FFF2-40B4-BE49-F238E27FC236}">
                <a16:creationId xmlns:a16="http://schemas.microsoft.com/office/drawing/2014/main" id="{5C494BB8-B63D-417E-BC24-76E1F7577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7963" y="784225"/>
            <a:ext cx="3810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/>
          </a:p>
        </p:txBody>
      </p:sp>
      <p:sp>
        <p:nvSpPr>
          <p:cNvPr id="15364" name="TextBox 10">
            <a:extLst>
              <a:ext uri="{FF2B5EF4-FFF2-40B4-BE49-F238E27FC236}">
                <a16:creationId xmlns:a16="http://schemas.microsoft.com/office/drawing/2014/main" id="{F87D136B-317E-48CA-A39B-F539C3019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16681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rgbClr val="C00000"/>
                </a:solidFill>
              </a:rPr>
              <a:t>NORTH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id="{2537AA53-B594-4B02-9E3E-A85436789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059" y="351572"/>
            <a:ext cx="45043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cap="all" dirty="0">
                <a:latin typeface="+mj-lt"/>
                <a:cs typeface="Times New Roman" panose="02020603050405020304" pitchFamily="18" charset="0"/>
              </a:rPr>
              <a:t>CSX Transportation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4B3105E-B01B-0342-E8C6-FFDB09AE05B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914400" y="2057400"/>
          <a:ext cx="7571230" cy="384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10381957" imgH="5267189" progId="Acrobat.Document.DC">
                  <p:embed/>
                </p:oleObj>
              </mc:Choice>
              <mc:Fallback>
                <p:oleObj name="Acrobat Document" r:id="rId5" imgW="10381957" imgH="5267189" progId="Acrobat.Document.DC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14B3105E-B01B-0342-E8C6-FFDB09AE05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2057400"/>
                        <a:ext cx="7571230" cy="3840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51BEE40-52EC-F548-A0B3-9C01B082EC58}"/>
              </a:ext>
            </a:extLst>
          </p:cNvPr>
          <p:cNvSpPr/>
          <p:nvPr/>
        </p:nvSpPr>
        <p:spPr>
          <a:xfrm>
            <a:off x="1695450" y="3498850"/>
            <a:ext cx="2914650" cy="2146300"/>
          </a:xfrm>
          <a:custGeom>
            <a:avLst/>
            <a:gdLst>
              <a:gd name="connsiteX0" fmla="*/ 0 w 2914650"/>
              <a:gd name="connsiteY0" fmla="*/ 2146300 h 2146300"/>
              <a:gd name="connsiteX1" fmla="*/ 774700 w 2914650"/>
              <a:gd name="connsiteY1" fmla="*/ 1460500 h 2146300"/>
              <a:gd name="connsiteX2" fmla="*/ 1339850 w 2914650"/>
              <a:gd name="connsiteY2" fmla="*/ 977900 h 2146300"/>
              <a:gd name="connsiteX3" fmla="*/ 1790700 w 2914650"/>
              <a:gd name="connsiteY3" fmla="*/ 609600 h 2146300"/>
              <a:gd name="connsiteX4" fmla="*/ 2057400 w 2914650"/>
              <a:gd name="connsiteY4" fmla="*/ 444500 h 2146300"/>
              <a:gd name="connsiteX5" fmla="*/ 2552700 w 2914650"/>
              <a:gd name="connsiteY5" fmla="*/ 184150 h 2146300"/>
              <a:gd name="connsiteX6" fmla="*/ 2914650 w 2914650"/>
              <a:gd name="connsiteY6" fmla="*/ 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4650" h="2146300">
                <a:moveTo>
                  <a:pt x="0" y="2146300"/>
                </a:moveTo>
                <a:lnTo>
                  <a:pt x="774700" y="1460500"/>
                </a:lnTo>
                <a:cubicBezTo>
                  <a:pt x="998008" y="1265767"/>
                  <a:pt x="1170517" y="1119717"/>
                  <a:pt x="1339850" y="977900"/>
                </a:cubicBezTo>
                <a:cubicBezTo>
                  <a:pt x="1509183" y="836083"/>
                  <a:pt x="1671108" y="698500"/>
                  <a:pt x="1790700" y="609600"/>
                </a:cubicBezTo>
                <a:cubicBezTo>
                  <a:pt x="1910292" y="520700"/>
                  <a:pt x="1930400" y="515408"/>
                  <a:pt x="2057400" y="444500"/>
                </a:cubicBezTo>
                <a:cubicBezTo>
                  <a:pt x="2184400" y="373592"/>
                  <a:pt x="2552700" y="184150"/>
                  <a:pt x="2552700" y="184150"/>
                </a:cubicBezTo>
                <a:cubicBezTo>
                  <a:pt x="2695575" y="110067"/>
                  <a:pt x="2860675" y="13758"/>
                  <a:pt x="29146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018B8BE-2C0C-06F7-C66E-B5A904A9EC5C}"/>
              </a:ext>
            </a:extLst>
          </p:cNvPr>
          <p:cNvSpPr/>
          <p:nvPr/>
        </p:nvSpPr>
        <p:spPr>
          <a:xfrm>
            <a:off x="4609214" y="3492795"/>
            <a:ext cx="79744" cy="127591"/>
          </a:xfrm>
          <a:custGeom>
            <a:avLst/>
            <a:gdLst>
              <a:gd name="connsiteX0" fmla="*/ 0 w 79744"/>
              <a:gd name="connsiteY0" fmla="*/ 0 h 127591"/>
              <a:gd name="connsiteX1" fmla="*/ 79744 w 79744"/>
              <a:gd name="connsiteY1" fmla="*/ 127591 h 12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744" h="127591">
                <a:moveTo>
                  <a:pt x="0" y="0"/>
                </a:moveTo>
                <a:lnTo>
                  <a:pt x="79744" y="12759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B25821F-97EC-6138-8028-097F0C6E73A3}"/>
              </a:ext>
            </a:extLst>
          </p:cNvPr>
          <p:cNvSpPr/>
          <p:nvPr/>
        </p:nvSpPr>
        <p:spPr>
          <a:xfrm>
            <a:off x="4688958" y="2057400"/>
            <a:ext cx="1467293" cy="1557670"/>
          </a:xfrm>
          <a:custGeom>
            <a:avLst/>
            <a:gdLst>
              <a:gd name="connsiteX0" fmla="*/ 0 w 1467293"/>
              <a:gd name="connsiteY0" fmla="*/ 1557670 h 1557670"/>
              <a:gd name="connsiteX1" fmla="*/ 505047 w 1467293"/>
              <a:gd name="connsiteY1" fmla="*/ 1153633 h 1557670"/>
              <a:gd name="connsiteX2" fmla="*/ 861237 w 1467293"/>
              <a:gd name="connsiteY2" fmla="*/ 770860 h 1557670"/>
              <a:gd name="connsiteX3" fmla="*/ 1137684 w 1467293"/>
              <a:gd name="connsiteY3" fmla="*/ 462516 h 1557670"/>
              <a:gd name="connsiteX4" fmla="*/ 1467293 w 1467293"/>
              <a:gd name="connsiteY4" fmla="*/ 0 h 155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293" h="1557670">
                <a:moveTo>
                  <a:pt x="0" y="1557670"/>
                </a:moveTo>
                <a:cubicBezTo>
                  <a:pt x="180754" y="1421219"/>
                  <a:pt x="361508" y="1284768"/>
                  <a:pt x="505047" y="1153633"/>
                </a:cubicBezTo>
                <a:cubicBezTo>
                  <a:pt x="648586" y="1022498"/>
                  <a:pt x="755798" y="886046"/>
                  <a:pt x="861237" y="770860"/>
                </a:cubicBezTo>
                <a:cubicBezTo>
                  <a:pt x="966676" y="655674"/>
                  <a:pt x="1036675" y="590993"/>
                  <a:pt x="1137684" y="462516"/>
                </a:cubicBezTo>
                <a:cubicBezTo>
                  <a:pt x="1238693" y="334039"/>
                  <a:pt x="1396409" y="66453"/>
                  <a:pt x="146729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D7BBE11-FFE1-DD82-E4D6-2281CEF622B0}"/>
              </a:ext>
            </a:extLst>
          </p:cNvPr>
          <p:cNvSpPr/>
          <p:nvPr/>
        </p:nvSpPr>
        <p:spPr>
          <a:xfrm>
            <a:off x="2530549" y="4013791"/>
            <a:ext cx="2674088" cy="1871330"/>
          </a:xfrm>
          <a:custGeom>
            <a:avLst/>
            <a:gdLst>
              <a:gd name="connsiteX0" fmla="*/ 0 w 2674088"/>
              <a:gd name="connsiteY0" fmla="*/ 1871330 h 1871330"/>
              <a:gd name="connsiteX1" fmla="*/ 760228 w 2674088"/>
              <a:gd name="connsiteY1" fmla="*/ 1483242 h 1871330"/>
              <a:gd name="connsiteX2" fmla="*/ 1430079 w 2674088"/>
              <a:gd name="connsiteY2" fmla="*/ 956930 h 1871330"/>
              <a:gd name="connsiteX3" fmla="*/ 2674088 w 2674088"/>
              <a:gd name="connsiteY3" fmla="*/ 0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4088" h="1871330">
                <a:moveTo>
                  <a:pt x="0" y="1871330"/>
                </a:moveTo>
                <a:cubicBezTo>
                  <a:pt x="260941" y="1753486"/>
                  <a:pt x="521882" y="1635642"/>
                  <a:pt x="760228" y="1483242"/>
                </a:cubicBezTo>
                <a:cubicBezTo>
                  <a:pt x="998574" y="1330842"/>
                  <a:pt x="1430079" y="956930"/>
                  <a:pt x="1430079" y="956930"/>
                </a:cubicBezTo>
                <a:cubicBezTo>
                  <a:pt x="1749056" y="709723"/>
                  <a:pt x="2407388" y="163032"/>
                  <a:pt x="267408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C069778-96D4-7DD9-AEEC-D465AE05388C}"/>
              </a:ext>
            </a:extLst>
          </p:cNvPr>
          <p:cNvSpPr/>
          <p:nvPr/>
        </p:nvSpPr>
        <p:spPr>
          <a:xfrm>
            <a:off x="5199321" y="2796363"/>
            <a:ext cx="962246" cy="1222744"/>
          </a:xfrm>
          <a:custGeom>
            <a:avLst/>
            <a:gdLst>
              <a:gd name="connsiteX0" fmla="*/ 0 w 962246"/>
              <a:gd name="connsiteY0" fmla="*/ 1222744 h 1222744"/>
              <a:gd name="connsiteX1" fmla="*/ 366823 w 962246"/>
              <a:gd name="connsiteY1" fmla="*/ 861237 h 1222744"/>
              <a:gd name="connsiteX2" fmla="*/ 643270 w 962246"/>
              <a:gd name="connsiteY2" fmla="*/ 510363 h 1222744"/>
              <a:gd name="connsiteX3" fmla="*/ 962246 w 962246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246" h="1222744">
                <a:moveTo>
                  <a:pt x="0" y="1222744"/>
                </a:moveTo>
                <a:cubicBezTo>
                  <a:pt x="129805" y="1101355"/>
                  <a:pt x="259611" y="979967"/>
                  <a:pt x="366823" y="861237"/>
                </a:cubicBezTo>
                <a:cubicBezTo>
                  <a:pt x="474035" y="742507"/>
                  <a:pt x="544033" y="653902"/>
                  <a:pt x="643270" y="510363"/>
                </a:cubicBezTo>
                <a:cubicBezTo>
                  <a:pt x="742507" y="366823"/>
                  <a:pt x="904653" y="98351"/>
                  <a:pt x="96224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C6E4DEC-E6F6-5D03-CB2E-D678BFBD010E}"/>
              </a:ext>
            </a:extLst>
          </p:cNvPr>
          <p:cNvSpPr/>
          <p:nvPr/>
        </p:nvSpPr>
        <p:spPr>
          <a:xfrm>
            <a:off x="6065874" y="2732567"/>
            <a:ext cx="95693" cy="63796"/>
          </a:xfrm>
          <a:custGeom>
            <a:avLst/>
            <a:gdLst>
              <a:gd name="connsiteX0" fmla="*/ 95693 w 95693"/>
              <a:gd name="connsiteY0" fmla="*/ 63796 h 63796"/>
              <a:gd name="connsiteX1" fmla="*/ 0 w 95693"/>
              <a:gd name="connsiteY1" fmla="*/ 0 h 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693" h="63796">
                <a:moveTo>
                  <a:pt x="95693" y="63796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35594A7-79AB-DC21-B314-7C37F93C1785}"/>
              </a:ext>
            </a:extLst>
          </p:cNvPr>
          <p:cNvSpPr/>
          <p:nvPr/>
        </p:nvSpPr>
        <p:spPr>
          <a:xfrm>
            <a:off x="6065874" y="2413591"/>
            <a:ext cx="196703" cy="318976"/>
          </a:xfrm>
          <a:custGeom>
            <a:avLst/>
            <a:gdLst>
              <a:gd name="connsiteX0" fmla="*/ 0 w 196703"/>
              <a:gd name="connsiteY0" fmla="*/ 318976 h 318976"/>
              <a:gd name="connsiteX1" fmla="*/ 196703 w 196703"/>
              <a:gd name="connsiteY1" fmla="*/ 0 h 31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703" h="318976">
                <a:moveTo>
                  <a:pt x="0" y="318976"/>
                </a:moveTo>
                <a:cubicBezTo>
                  <a:pt x="76200" y="189613"/>
                  <a:pt x="152401" y="60251"/>
                  <a:pt x="19670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82FC8C5-2D0D-724B-07BB-B0983E4E9DEA}"/>
              </a:ext>
            </a:extLst>
          </p:cNvPr>
          <p:cNvSpPr/>
          <p:nvPr/>
        </p:nvSpPr>
        <p:spPr>
          <a:xfrm>
            <a:off x="6267893" y="2402958"/>
            <a:ext cx="47847" cy="31898"/>
          </a:xfrm>
          <a:custGeom>
            <a:avLst/>
            <a:gdLst>
              <a:gd name="connsiteX0" fmla="*/ 0 w 47847"/>
              <a:gd name="connsiteY0" fmla="*/ 0 h 31898"/>
              <a:gd name="connsiteX1" fmla="*/ 47847 w 47847"/>
              <a:gd name="connsiteY1" fmla="*/ 31898 h 31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847" h="31898">
                <a:moveTo>
                  <a:pt x="0" y="0"/>
                </a:moveTo>
                <a:lnTo>
                  <a:pt x="47847" y="318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43AD100-ED2C-FB9B-16F2-FC8863D536A3}"/>
              </a:ext>
            </a:extLst>
          </p:cNvPr>
          <p:cNvSpPr/>
          <p:nvPr/>
        </p:nvSpPr>
        <p:spPr>
          <a:xfrm>
            <a:off x="6315740" y="2264735"/>
            <a:ext cx="106325" cy="170121"/>
          </a:xfrm>
          <a:custGeom>
            <a:avLst/>
            <a:gdLst>
              <a:gd name="connsiteX0" fmla="*/ 0 w 106325"/>
              <a:gd name="connsiteY0" fmla="*/ 170121 h 170121"/>
              <a:gd name="connsiteX1" fmla="*/ 106325 w 106325"/>
              <a:gd name="connsiteY1" fmla="*/ 0 h 17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325" h="170121">
                <a:moveTo>
                  <a:pt x="0" y="170121"/>
                </a:moveTo>
                <a:cubicBezTo>
                  <a:pt x="35442" y="113414"/>
                  <a:pt x="65567" y="23923"/>
                  <a:pt x="10632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BD534AD-8AA4-C30D-0B5C-173C931B7B51}"/>
              </a:ext>
            </a:extLst>
          </p:cNvPr>
          <p:cNvSpPr/>
          <p:nvPr/>
        </p:nvSpPr>
        <p:spPr>
          <a:xfrm>
            <a:off x="5013251" y="4077586"/>
            <a:ext cx="90377" cy="1818167"/>
          </a:xfrm>
          <a:custGeom>
            <a:avLst/>
            <a:gdLst>
              <a:gd name="connsiteX0" fmla="*/ 90377 w 90377"/>
              <a:gd name="connsiteY0" fmla="*/ 0 h 1818167"/>
              <a:gd name="connsiteX1" fmla="*/ 0 w 90377"/>
              <a:gd name="connsiteY1" fmla="*/ 1818167 h 181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377" h="1818167">
                <a:moveTo>
                  <a:pt x="90377" y="0"/>
                </a:moveTo>
                <a:lnTo>
                  <a:pt x="0" y="181816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D5623A1-4DBB-CA68-8792-0203381B7CC9}"/>
              </a:ext>
            </a:extLst>
          </p:cNvPr>
          <p:cNvSpPr/>
          <p:nvPr/>
        </p:nvSpPr>
        <p:spPr>
          <a:xfrm>
            <a:off x="5098312" y="4019107"/>
            <a:ext cx="95693" cy="1881963"/>
          </a:xfrm>
          <a:custGeom>
            <a:avLst/>
            <a:gdLst>
              <a:gd name="connsiteX0" fmla="*/ 95693 w 95693"/>
              <a:gd name="connsiteY0" fmla="*/ 0 h 1881963"/>
              <a:gd name="connsiteX1" fmla="*/ 0 w 95693"/>
              <a:gd name="connsiteY1" fmla="*/ 1881963 h 188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693" h="1881963">
                <a:moveTo>
                  <a:pt x="95693" y="0"/>
                </a:moveTo>
                <a:lnTo>
                  <a:pt x="0" y="188196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D01F73-E9B4-1BF6-3E03-C78BEDCB587A}"/>
              </a:ext>
            </a:extLst>
          </p:cNvPr>
          <p:cNvSpPr/>
          <p:nvPr/>
        </p:nvSpPr>
        <p:spPr>
          <a:xfrm>
            <a:off x="1392072" y="5643349"/>
            <a:ext cx="300250" cy="252484"/>
          </a:xfrm>
          <a:custGeom>
            <a:avLst/>
            <a:gdLst>
              <a:gd name="connsiteX0" fmla="*/ 300250 w 300250"/>
              <a:gd name="connsiteY0" fmla="*/ 0 h 252484"/>
              <a:gd name="connsiteX1" fmla="*/ 0 w 300250"/>
              <a:gd name="connsiteY1" fmla="*/ 252484 h 25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0250" h="252484">
                <a:moveTo>
                  <a:pt x="300250" y="0"/>
                </a:moveTo>
                <a:lnTo>
                  <a:pt x="0" y="25248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99CCA9F-935A-B2F4-2A2E-DF0C3F7EF4A9}"/>
              </a:ext>
            </a:extLst>
          </p:cNvPr>
          <p:cNvSpPr/>
          <p:nvPr/>
        </p:nvSpPr>
        <p:spPr>
          <a:xfrm>
            <a:off x="6414448" y="2067636"/>
            <a:ext cx="136477" cy="191068"/>
          </a:xfrm>
          <a:custGeom>
            <a:avLst/>
            <a:gdLst>
              <a:gd name="connsiteX0" fmla="*/ 0 w 136477"/>
              <a:gd name="connsiteY0" fmla="*/ 191068 h 191068"/>
              <a:gd name="connsiteX1" fmla="*/ 136477 w 136477"/>
              <a:gd name="connsiteY1" fmla="*/ 0 h 19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477" h="191068">
                <a:moveTo>
                  <a:pt x="0" y="191068"/>
                </a:moveTo>
                <a:lnTo>
                  <a:pt x="13647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3FC300-52C6-8A52-6E93-D6599EB7D3C7}"/>
              </a:ext>
            </a:extLst>
          </p:cNvPr>
          <p:cNvSpPr txBox="1"/>
          <p:nvPr/>
        </p:nvSpPr>
        <p:spPr>
          <a:xfrm>
            <a:off x="1378688" y="905470"/>
            <a:ext cx="3345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Temporary easement required to access East abutment work zone from Dayton Park Drive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7706125-F357-4D60-E4DE-71373DEE441B}"/>
              </a:ext>
            </a:extLst>
          </p:cNvPr>
          <p:cNvSpPr/>
          <p:nvPr/>
        </p:nvSpPr>
        <p:spPr>
          <a:xfrm>
            <a:off x="4317558" y="4186362"/>
            <a:ext cx="739472" cy="576469"/>
          </a:xfrm>
          <a:custGeom>
            <a:avLst/>
            <a:gdLst>
              <a:gd name="connsiteX0" fmla="*/ 0 w 739472"/>
              <a:gd name="connsiteY0" fmla="*/ 576469 h 576469"/>
              <a:gd name="connsiteX1" fmla="*/ 739472 w 739472"/>
              <a:gd name="connsiteY1" fmla="*/ 0 h 57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9472" h="576469">
                <a:moveTo>
                  <a:pt x="0" y="576469"/>
                </a:moveTo>
                <a:cubicBezTo>
                  <a:pt x="314077" y="320371"/>
                  <a:pt x="628154" y="64273"/>
                  <a:pt x="739472" y="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413EBE4-8E45-BB12-AA9D-8F1DF6D7A2E8}"/>
              </a:ext>
            </a:extLst>
          </p:cNvPr>
          <p:cNvSpPr/>
          <p:nvPr/>
        </p:nvSpPr>
        <p:spPr>
          <a:xfrm>
            <a:off x="5009322" y="4186362"/>
            <a:ext cx="39756" cy="588396"/>
          </a:xfrm>
          <a:custGeom>
            <a:avLst/>
            <a:gdLst>
              <a:gd name="connsiteX0" fmla="*/ 39756 w 39756"/>
              <a:gd name="connsiteY0" fmla="*/ 0 h 588396"/>
              <a:gd name="connsiteX1" fmla="*/ 0 w 39756"/>
              <a:gd name="connsiteY1" fmla="*/ 588396 h 58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56" h="588396">
                <a:moveTo>
                  <a:pt x="39756" y="0"/>
                </a:moveTo>
                <a:lnTo>
                  <a:pt x="0" y="588396"/>
                </a:lnTo>
              </a:path>
            </a:pathLst>
          </a:custGeom>
          <a:noFill/>
          <a:ln w="825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49C2517-7A62-0D34-DA7E-BD9AD3BC59D5}"/>
              </a:ext>
            </a:extLst>
          </p:cNvPr>
          <p:cNvSpPr/>
          <p:nvPr/>
        </p:nvSpPr>
        <p:spPr>
          <a:xfrm>
            <a:off x="4309607" y="4774758"/>
            <a:ext cx="695739" cy="3976"/>
          </a:xfrm>
          <a:custGeom>
            <a:avLst/>
            <a:gdLst>
              <a:gd name="connsiteX0" fmla="*/ 695739 w 695739"/>
              <a:gd name="connsiteY0" fmla="*/ 0 h 3976"/>
              <a:gd name="connsiteX1" fmla="*/ 0 w 695739"/>
              <a:gd name="connsiteY1" fmla="*/ 3976 h 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5739" h="3976">
                <a:moveTo>
                  <a:pt x="695739" y="0"/>
                </a:moveTo>
                <a:lnTo>
                  <a:pt x="0" y="3976"/>
                </a:lnTo>
              </a:path>
            </a:pathLst>
          </a:custGeom>
          <a:noFill/>
          <a:ln w="730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46906ACA-158C-8B61-47EE-80ADF71E0FDA}"/>
              </a:ext>
            </a:extLst>
          </p:cNvPr>
          <p:cNvSpPr/>
          <p:nvPr/>
        </p:nvSpPr>
        <p:spPr>
          <a:xfrm rot="1020725">
            <a:off x="5032874" y="4118580"/>
            <a:ext cx="72534" cy="71769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F76A93-90A1-E1F1-EF28-9DD1F1911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864910">
            <a:off x="4238042" y="4738310"/>
            <a:ext cx="91448" cy="9144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9DAADF9-34FC-7191-70FA-15166A8CD9BC}"/>
              </a:ext>
            </a:extLst>
          </p:cNvPr>
          <p:cNvSpPr/>
          <p:nvPr/>
        </p:nvSpPr>
        <p:spPr>
          <a:xfrm>
            <a:off x="4992428" y="4724797"/>
            <a:ext cx="45719" cy="7606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AD85DB-6DFC-BE75-8BD1-E2174BA9F491}"/>
              </a:ext>
            </a:extLst>
          </p:cNvPr>
          <p:cNvSpPr txBox="1"/>
          <p:nvPr/>
        </p:nvSpPr>
        <p:spPr>
          <a:xfrm>
            <a:off x="4411326" y="2147777"/>
            <a:ext cx="1591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CSX Needmore Yard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8224FB-70F0-59D7-DA50-405025A7DCEA}"/>
              </a:ext>
            </a:extLst>
          </p:cNvPr>
          <p:cNvSpPr txBox="1"/>
          <p:nvPr/>
        </p:nvSpPr>
        <p:spPr>
          <a:xfrm rot="16200000">
            <a:off x="6534717" y="3001842"/>
            <a:ext cx="1935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Dayton Park Drive</a:t>
            </a:r>
          </a:p>
        </p:txBody>
      </p:sp>
    </p:spTree>
    <p:extLst>
      <p:ext uri="{BB962C8B-B14F-4D97-AF65-F5344CB8AC3E}">
        <p14:creationId xmlns:p14="http://schemas.microsoft.com/office/powerpoint/2010/main" val="1681678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5742D38E-5AFF-4468-ACBF-00540F7B2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cap="none" dirty="0">
                <a:cs typeface="Times New Roman" pitchFamily="18" charset="0"/>
              </a:rPr>
              <a:t>Rumpke Parcel</a:t>
            </a:r>
          </a:p>
        </p:txBody>
      </p:sp>
      <p:pic>
        <p:nvPicPr>
          <p:cNvPr id="6" name="Picture 5" descr="A road with a sign on it&#10;&#10;Description automatically generated with low confidence">
            <a:extLst>
              <a:ext uri="{FF2B5EF4-FFF2-40B4-BE49-F238E27FC236}">
                <a16:creationId xmlns:a16="http://schemas.microsoft.com/office/drawing/2014/main" id="{A2241DFD-6E4F-F772-D6FF-DB6CB50A2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54" y="1105066"/>
            <a:ext cx="4297680" cy="3223260"/>
          </a:xfrm>
          <a:prstGeom prst="rect">
            <a:avLst/>
          </a:prstGeom>
        </p:spPr>
      </p:pic>
      <p:pic>
        <p:nvPicPr>
          <p:cNvPr id="8" name="Picture 7" descr="A picture containing sky, outdoor, grass, ground&#10;&#10;Description automatically generated">
            <a:extLst>
              <a:ext uri="{FF2B5EF4-FFF2-40B4-BE49-F238E27FC236}">
                <a16:creationId xmlns:a16="http://schemas.microsoft.com/office/drawing/2014/main" id="{601C5052-878D-95E0-A4BD-0DE2BAD20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1" y="549704"/>
            <a:ext cx="4114800" cy="3086100"/>
          </a:xfrm>
          <a:prstGeom prst="rect">
            <a:avLst/>
          </a:prstGeom>
        </p:spPr>
      </p:pic>
      <p:pic>
        <p:nvPicPr>
          <p:cNvPr id="12" name="Picture 11" descr="A car parked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4340238C-0D02-164B-FF51-BBAE75AEF7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3"/>
          <a:stretch/>
        </p:blipFill>
        <p:spPr>
          <a:xfrm>
            <a:off x="4251961" y="2666999"/>
            <a:ext cx="4480560" cy="3126789"/>
          </a:xfrm>
          <a:prstGeom prst="rect">
            <a:avLst/>
          </a:prstGeom>
        </p:spPr>
      </p:pic>
      <p:pic>
        <p:nvPicPr>
          <p:cNvPr id="10" name="Picture 9" descr="A picture containing outdoor, ground, sky, tree&#10;&#10;Description automatically generated">
            <a:extLst>
              <a:ext uri="{FF2B5EF4-FFF2-40B4-BE49-F238E27FC236}">
                <a16:creationId xmlns:a16="http://schemas.microsoft.com/office/drawing/2014/main" id="{A5B3044C-AA00-4FEA-8443-01408A206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109386"/>
            <a:ext cx="3566160" cy="26746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5742D38E-5AFF-4468-ACBF-00540F7B2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cap="none" dirty="0">
                <a:cs typeface="Times New Roman" pitchFamily="18" charset="0"/>
              </a:rPr>
              <a:t>City of Dayton Parcel</a:t>
            </a:r>
          </a:p>
        </p:txBody>
      </p:sp>
      <p:pic>
        <p:nvPicPr>
          <p:cNvPr id="5" name="Picture 4" descr="A park with a water tower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2B72B602-66D2-9E6B-9B37-72CC04487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 r="19399" b="32684"/>
          <a:stretch/>
        </p:blipFill>
        <p:spPr>
          <a:xfrm>
            <a:off x="731520" y="1066800"/>
            <a:ext cx="4495800" cy="2286001"/>
          </a:xfrm>
          <a:prstGeom prst="rect">
            <a:avLst/>
          </a:prstGeom>
        </p:spPr>
      </p:pic>
      <p:pic>
        <p:nvPicPr>
          <p:cNvPr id="7" name="Picture 6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FCFE949D-46F8-EA35-7630-EB99E97C9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046" y="548640"/>
            <a:ext cx="3840480" cy="2880360"/>
          </a:xfrm>
          <a:prstGeom prst="rect">
            <a:avLst/>
          </a:prstGeom>
        </p:spPr>
      </p:pic>
      <p:pic>
        <p:nvPicPr>
          <p:cNvPr id="9" name="Picture 8" descr="A dirt road with grass and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5FD3A4FE-F6CD-F700-BA21-A5B8AEBF8D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4"/>
          <a:stretch/>
        </p:blipFill>
        <p:spPr>
          <a:xfrm>
            <a:off x="731520" y="3162990"/>
            <a:ext cx="3840480" cy="2628210"/>
          </a:xfrm>
          <a:prstGeom prst="rect">
            <a:avLst/>
          </a:prstGeom>
        </p:spPr>
      </p:pic>
      <p:pic>
        <p:nvPicPr>
          <p:cNvPr id="11" name="Picture 10" descr="A gravel road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A2CDD126-DB52-0D78-F96E-E4B92BE403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1"/>
          <a:stretch/>
        </p:blipFill>
        <p:spPr>
          <a:xfrm>
            <a:off x="4152086" y="2891391"/>
            <a:ext cx="4663440" cy="289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29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5742D38E-5AFF-4468-ACBF-00540F7B2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cap="none" dirty="0">
                <a:cs typeface="Times New Roman" pitchFamily="18" charset="0"/>
              </a:rPr>
              <a:t>CSX Parcel</a:t>
            </a:r>
          </a:p>
        </p:txBody>
      </p:sp>
      <p:pic>
        <p:nvPicPr>
          <p:cNvPr id="3" name="Picture 2" descr="A picture containing outdoor, ground, sky, tree&#10;&#10;Description automatically generated">
            <a:extLst>
              <a:ext uri="{FF2B5EF4-FFF2-40B4-BE49-F238E27FC236}">
                <a16:creationId xmlns:a16="http://schemas.microsoft.com/office/drawing/2014/main" id="{09819E9A-605B-B10F-BA85-E4CBC4872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55481"/>
            <a:ext cx="4114800" cy="3086100"/>
          </a:xfrm>
          <a:prstGeom prst="rect">
            <a:avLst/>
          </a:prstGeom>
        </p:spPr>
      </p:pic>
      <p:pic>
        <p:nvPicPr>
          <p:cNvPr id="5" name="Picture 4" descr="A picture containing outdoor, ground, building, sky&#10;&#10;Description automatically generated">
            <a:extLst>
              <a:ext uri="{FF2B5EF4-FFF2-40B4-BE49-F238E27FC236}">
                <a16:creationId xmlns:a16="http://schemas.microsoft.com/office/drawing/2014/main" id="{B7D4FEE4-FB8C-4D6D-A0C2-CAAB55E69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609600"/>
            <a:ext cx="3566160" cy="2674620"/>
          </a:xfrm>
          <a:prstGeom prst="rect">
            <a:avLst/>
          </a:prstGeom>
        </p:spPr>
      </p:pic>
      <p:pic>
        <p:nvPicPr>
          <p:cNvPr id="7" name="Picture 6" descr="A picture containing outdoor, ground, sky, tree&#10;&#10;Description automatically generated">
            <a:extLst>
              <a:ext uri="{FF2B5EF4-FFF2-40B4-BE49-F238E27FC236}">
                <a16:creationId xmlns:a16="http://schemas.microsoft.com/office/drawing/2014/main" id="{65CCD82B-51F9-646A-E4AA-7DE850FA1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1"/>
          <a:stretch/>
        </p:blipFill>
        <p:spPr>
          <a:xfrm>
            <a:off x="685800" y="3173989"/>
            <a:ext cx="4023360" cy="2590800"/>
          </a:xfrm>
          <a:prstGeom prst="rect">
            <a:avLst/>
          </a:prstGeom>
        </p:spPr>
      </p:pic>
      <p:pic>
        <p:nvPicPr>
          <p:cNvPr id="9" name="Picture 8" descr="A concrete wall with graffiti&#10;&#10;Description automatically generated with medium confidence">
            <a:extLst>
              <a:ext uri="{FF2B5EF4-FFF2-40B4-BE49-F238E27FC236}">
                <a16:creationId xmlns:a16="http://schemas.microsoft.com/office/drawing/2014/main" id="{2525F7E4-3187-A2B4-A435-2DBE0CB7F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3276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10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Rectangle 4">
            <a:extLst>
              <a:ext uri="{FF2B5EF4-FFF2-40B4-BE49-F238E27FC236}">
                <a16:creationId xmlns:a16="http://schemas.microsoft.com/office/drawing/2014/main" id="{3DA2A6D4-DD5C-4415-A6BA-CDFC229C75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533400"/>
            <a:ext cx="7162800" cy="239315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cap="all" dirty="0">
                <a:cs typeface="Times New Roman" pitchFamily="18" charset="0"/>
              </a:rPr>
              <a:t>WAGNER FORD road </a:t>
            </a:r>
            <a:r>
              <a:rPr lang="en-US" sz="4400" dirty="0">
                <a:cs typeface="Times New Roman" pitchFamily="18" charset="0"/>
              </a:rPr>
              <a:t>BRIDGE REHABILITATION  moT-cr218-1.00</a:t>
            </a:r>
            <a:endParaRPr lang="en-US" sz="3600" dirty="0">
              <a:cs typeface="Times New Roman" pitchFamily="18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F323974-1132-4414-B11D-BBA2170F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27667" y="5380037"/>
            <a:ext cx="2382933" cy="6699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Job #2021-09</a:t>
            </a:r>
          </a:p>
        </p:txBody>
      </p:sp>
      <p:pic>
        <p:nvPicPr>
          <p:cNvPr id="7171" name="Picture 7">
            <a:extLst>
              <a:ext uri="{FF2B5EF4-FFF2-40B4-BE49-F238E27FC236}">
                <a16:creationId xmlns:a16="http://schemas.microsoft.com/office/drawing/2014/main" id="{DA978281-AD88-4C71-BA5D-9D2C80561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4945856"/>
            <a:ext cx="1538288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DC6636AE-2AF0-47A7-9CE0-2541C7ADF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3276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Times New Roman" pitchFamily="18" charset="0"/>
              </a:rPr>
              <a:t>PROJECT COSTS</a:t>
            </a:r>
          </a:p>
        </p:txBody>
      </p:sp>
      <p:sp>
        <p:nvSpPr>
          <p:cNvPr id="242691" name="Rectangle 3">
            <a:extLst>
              <a:ext uri="{FF2B5EF4-FFF2-40B4-BE49-F238E27FC236}">
                <a16:creationId xmlns:a16="http://schemas.microsoft.com/office/drawing/2014/main" id="{4FF8A686-7D69-4B20-8598-E548BE3D2A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8077200" cy="2971800"/>
          </a:xfrm>
        </p:spPr>
        <p:txBody>
          <a:bodyPr>
            <a:normAutofit/>
          </a:bodyPr>
          <a:lstStyle/>
          <a:p>
            <a:pPr marL="0" marR="0" indent="457200" algn="just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ea typeface="Times New Roman" panose="02020603050405020304" pitchFamily="18" charset="0"/>
              </a:rPr>
              <a:t>Design Engineering		            $250,000</a:t>
            </a:r>
          </a:p>
          <a:p>
            <a:pPr marL="0" marR="0" indent="457200" algn="just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ea typeface="Times New Roman" panose="02020603050405020304" pitchFamily="18" charset="0"/>
              </a:rPr>
              <a:t>Right-of-Way			 TBD by appraisal</a:t>
            </a:r>
          </a:p>
          <a:p>
            <a:pPr marL="0" marR="0" indent="457200" algn="just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ea typeface="Times New Roman" panose="02020603050405020304" pitchFamily="18" charset="0"/>
              </a:rPr>
              <a:t>Construction			         $1,000,000</a:t>
            </a:r>
          </a:p>
          <a:p>
            <a:pPr marL="0" marR="0" indent="457200" algn="just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ea typeface="Times New Roman" panose="02020603050405020304" pitchFamily="18" charset="0"/>
              </a:rPr>
              <a:t>Construction Inspection	           by MCEO</a:t>
            </a:r>
          </a:p>
          <a:p>
            <a:pPr marL="0" marR="0" indent="457200" algn="just">
              <a:spcBef>
                <a:spcPts val="0"/>
              </a:spcBef>
              <a:spcAft>
                <a:spcPts val="600"/>
              </a:spcAft>
            </a:pPr>
            <a:r>
              <a:rPr lang="en-US" u="sng" dirty="0">
                <a:effectLst/>
                <a:ea typeface="Times New Roman" panose="02020603050405020304" pitchFamily="18" charset="0"/>
              </a:rPr>
              <a:t>CSX Review and Force Account	   $50,000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0" marR="0" indent="457200" algn="just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ea typeface="Times New Roman" panose="02020603050405020304" pitchFamily="18" charset="0"/>
              </a:rPr>
              <a:t>Total Project Cost                        $1,300,000  +  ROW</a:t>
            </a:r>
          </a:p>
          <a:p>
            <a:pPr marL="0" indent="0" eaLnBrk="1" hangingPunct="1">
              <a:spcBef>
                <a:spcPts val="600"/>
              </a:spcBef>
              <a:buClr>
                <a:srgbClr val="FFFF00"/>
              </a:buClr>
              <a:buSzTx/>
              <a:buNone/>
              <a:defRPr/>
            </a:pP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081AEAA2-0AAB-40B3-BFB0-0BFD756860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133" y="685800"/>
            <a:ext cx="6554867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Times New Roman" pitchFamily="18" charset="0"/>
              </a:rPr>
              <a:t>PROJECT SCHEDULE</a:t>
            </a:r>
          </a:p>
        </p:txBody>
      </p:sp>
      <p:sp>
        <p:nvSpPr>
          <p:cNvPr id="242691" name="Rectangle 3">
            <a:extLst>
              <a:ext uri="{FF2B5EF4-FFF2-40B4-BE49-F238E27FC236}">
                <a16:creationId xmlns:a16="http://schemas.microsoft.com/office/drawing/2014/main" id="{9A112F77-232B-4404-986A-640DCF4CDD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377440"/>
            <a:ext cx="8229600" cy="210312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spcBef>
                <a:spcPts val="600"/>
              </a:spcBef>
              <a:buClr>
                <a:srgbClr val="FFFF00"/>
              </a:buClr>
              <a:buSzTx/>
              <a:buNone/>
              <a:defRPr/>
            </a:pPr>
            <a:r>
              <a:rPr lang="en-US" dirty="0">
                <a:cs typeface="Times New Roman" pitchFamily="18" charset="0"/>
              </a:rPr>
              <a:t>	</a:t>
            </a:r>
          </a:p>
          <a:p>
            <a:pPr marL="0" indent="0" eaLnBrk="1" hangingPunct="1">
              <a:spcBef>
                <a:spcPts val="600"/>
              </a:spcBef>
              <a:buClr>
                <a:srgbClr val="FFFF00"/>
              </a:buClr>
              <a:buSzTx/>
              <a:buNone/>
              <a:defRPr/>
            </a:pPr>
            <a:r>
              <a:rPr lang="en-US" dirty="0">
                <a:cs typeface="Times New Roman" pitchFamily="18" charset="0"/>
              </a:rPr>
              <a:t>	Final Design Engineering</a:t>
            </a:r>
            <a:r>
              <a:rPr lang="en-US" sz="2100" dirty="0">
                <a:cs typeface="Times New Roman" pitchFamily="18" charset="0"/>
              </a:rPr>
              <a:t>:      	thru October 2023 	</a:t>
            </a:r>
          </a:p>
          <a:p>
            <a:pPr marL="0" indent="0" eaLnBrk="1" hangingPunct="1">
              <a:spcBef>
                <a:spcPts val="600"/>
              </a:spcBef>
              <a:buClr>
                <a:srgbClr val="FFFF00"/>
              </a:buClr>
              <a:buSzTx/>
              <a:buNone/>
              <a:defRPr/>
            </a:pPr>
            <a:r>
              <a:rPr lang="en-US" sz="2100" dirty="0">
                <a:cs typeface="Times New Roman" pitchFamily="18" charset="0"/>
              </a:rPr>
              <a:t>	Right-of-Way Acquisition:      	June 2023 – Nov. 2023</a:t>
            </a:r>
          </a:p>
          <a:p>
            <a:pPr marL="0" indent="0" eaLnBrk="1" hangingPunct="1">
              <a:spcBef>
                <a:spcPts val="600"/>
              </a:spcBef>
              <a:buClr>
                <a:srgbClr val="FFFF00"/>
              </a:buClr>
              <a:buSzTx/>
              <a:buNone/>
              <a:defRPr/>
            </a:pPr>
            <a:r>
              <a:rPr lang="en-US" sz="2100" dirty="0">
                <a:cs typeface="Times New Roman" pitchFamily="18" charset="0"/>
              </a:rPr>
              <a:t>	Advertise, Sale &amp; Award: 		Nov. 2023 – Jan. 2024</a:t>
            </a:r>
          </a:p>
          <a:p>
            <a:pPr marL="0" indent="0" eaLnBrk="1" hangingPunct="1">
              <a:spcBef>
                <a:spcPts val="600"/>
              </a:spcBef>
              <a:buClr>
                <a:srgbClr val="FFFF00"/>
              </a:buClr>
              <a:buSzTx/>
              <a:buNone/>
              <a:defRPr/>
            </a:pPr>
            <a:r>
              <a:rPr lang="en-US" sz="2100" dirty="0">
                <a:cs typeface="Times New Roman" pitchFamily="18" charset="0"/>
              </a:rPr>
              <a:t>	Construction:				180 calendar days</a:t>
            </a:r>
          </a:p>
          <a:p>
            <a:pPr marL="0" indent="0" eaLnBrk="1" hangingPunct="1">
              <a:spcBef>
                <a:spcPts val="600"/>
              </a:spcBef>
              <a:buClr>
                <a:srgbClr val="FFFF00"/>
              </a:buClr>
              <a:buSzTx/>
              <a:buNone/>
              <a:defRPr/>
            </a:pPr>
            <a:endParaRPr lang="en-US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4D96-1CEB-4DB0-8322-CBAFFA81A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914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7200" dirty="0">
                <a:cs typeface="Times New Roman" panose="02020603050405020304" pitchFamily="18" charset="0"/>
              </a:rPr>
              <a:t>Questions?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>
            <a:extLst>
              <a:ext uri="{FF2B5EF4-FFF2-40B4-BE49-F238E27FC236}">
                <a16:creationId xmlns:a16="http://schemas.microsoft.com/office/drawing/2014/main" id="{C3007E27-1620-4A15-B027-96A9AB4D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0200" y="457200"/>
            <a:ext cx="5943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>
            <a:extLst>
              <a:ext uri="{FF2B5EF4-FFF2-40B4-BE49-F238E27FC236}">
                <a16:creationId xmlns:a16="http://schemas.microsoft.com/office/drawing/2014/main" id="{434D751C-F8FD-43DA-B473-02AC943B14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Times New Roman" pitchFamily="18" charset="0"/>
              </a:rPr>
              <a:t>PROJECT LOCATION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2121C-ADC9-9D68-76A9-876A430CC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112" t="17079" r="8948" b="10494"/>
          <a:stretch/>
        </p:blipFill>
        <p:spPr>
          <a:xfrm>
            <a:off x="762000" y="1405606"/>
            <a:ext cx="7863840" cy="4456956"/>
          </a:xfr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384FFF38-224A-11EC-34FC-383D28664A35}"/>
              </a:ext>
            </a:extLst>
          </p:cNvPr>
          <p:cNvSpPr/>
          <p:nvPr/>
        </p:nvSpPr>
        <p:spPr>
          <a:xfrm rot="10800000">
            <a:off x="6781800" y="423909"/>
            <a:ext cx="685165" cy="338455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E974C-359D-F4DF-584B-75CEB226A8B5}"/>
              </a:ext>
            </a:extLst>
          </p:cNvPr>
          <p:cNvSpPr txBox="1"/>
          <p:nvPr/>
        </p:nvSpPr>
        <p:spPr>
          <a:xfrm>
            <a:off x="6934200" y="7620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N</a:t>
            </a:r>
            <a:r>
              <a:rPr lang="en-US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03349-4E7A-1036-2833-297BC043F9CE}"/>
              </a:ext>
            </a:extLst>
          </p:cNvPr>
          <p:cNvSpPr txBox="1"/>
          <p:nvPr/>
        </p:nvSpPr>
        <p:spPr>
          <a:xfrm>
            <a:off x="5638800" y="4001869"/>
            <a:ext cx="137128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PROJECT LOCATION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EDB324A7-20C6-9237-3119-B365815B0D88}"/>
              </a:ext>
            </a:extLst>
          </p:cNvPr>
          <p:cNvCxnSpPr>
            <a:cxnSpLocks/>
            <a:stCxn id="8" idx="0"/>
          </p:cNvCxnSpPr>
          <p:nvPr/>
        </p:nvCxnSpPr>
        <p:spPr>
          <a:xfrm rot="16200000" flipV="1">
            <a:off x="5371863" y="3049291"/>
            <a:ext cx="533399" cy="1371758"/>
          </a:xfrm>
          <a:prstGeom prst="curved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CEF37C-7213-3135-98EA-80AC3456FB75}"/>
              </a:ext>
            </a:extLst>
          </p:cNvPr>
          <p:cNvSpPr txBox="1"/>
          <p:nvPr/>
        </p:nvSpPr>
        <p:spPr>
          <a:xfrm rot="16380015">
            <a:off x="4263190" y="1904801"/>
            <a:ext cx="9605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CSX RR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13E070-842D-D294-3D0F-1C3513818BD8}"/>
              </a:ext>
            </a:extLst>
          </p:cNvPr>
          <p:cNvSpPr txBox="1"/>
          <p:nvPr/>
        </p:nvSpPr>
        <p:spPr>
          <a:xfrm rot="19127301">
            <a:off x="1949205" y="4324182"/>
            <a:ext cx="25318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WAGNER FORD ROAD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>
            <a:extLst>
              <a:ext uri="{FF2B5EF4-FFF2-40B4-BE49-F238E27FC236}">
                <a16:creationId xmlns:a16="http://schemas.microsoft.com/office/drawing/2014/main" id="{434D751C-F8FD-43DA-B473-02AC943B14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4267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Times New Roman" pitchFamily="18" charset="0"/>
              </a:rPr>
              <a:t>Project Scope</a:t>
            </a:r>
          </a:p>
        </p:txBody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852ED19B-CDAD-4678-89EA-A91BEEB354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286000"/>
            <a:ext cx="8229600" cy="4419600"/>
          </a:xfrm>
        </p:spPr>
        <p:txBody>
          <a:bodyPr>
            <a:normAutofit/>
          </a:bodyPr>
          <a:lstStyle/>
          <a:p>
            <a:pPr eaLnBrk="1" hangingPunct="1">
              <a:buClrTx/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cs typeface="Times New Roman" pitchFamily="18" charset="0"/>
              </a:rPr>
              <a:t>Rehabilitate spalled abutment concrete</a:t>
            </a:r>
          </a:p>
          <a:p>
            <a:pPr>
              <a:buClrTx/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cs typeface="Times New Roman" pitchFamily="18" charset="0"/>
              </a:rPr>
              <a:t>Replace expansion joints, add pedestrian fence, seal bridge deck</a:t>
            </a:r>
          </a:p>
          <a:p>
            <a:pPr eaLnBrk="1" hangingPunct="1">
              <a:buClrTx/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cs typeface="Times New Roman" pitchFamily="18" charset="0"/>
              </a:rPr>
              <a:t>Replace approach guardrail</a:t>
            </a:r>
          </a:p>
        </p:txBody>
      </p:sp>
    </p:spTree>
    <p:extLst>
      <p:ext uri="{BB962C8B-B14F-4D97-AF65-F5344CB8AC3E}">
        <p14:creationId xmlns:p14="http://schemas.microsoft.com/office/powerpoint/2010/main" val="2261832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AA910-613D-41EB-9533-B8CF5E959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cs typeface="Times New Roman" pitchFamily="18" charset="0"/>
              </a:rPr>
              <a:t>Existing Conditions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38D255-2A19-3CD4-24DF-F15CE750A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887"/>
          <a:stretch/>
        </p:blipFill>
        <p:spPr>
          <a:xfrm>
            <a:off x="1143000" y="2514600"/>
            <a:ext cx="3657600" cy="2554281"/>
          </a:xfrm>
          <a:prstGeom prst="rect">
            <a:avLst/>
          </a:prstGeom>
        </p:spPr>
      </p:pic>
      <p:sp>
        <p:nvSpPr>
          <p:cNvPr id="12293" name="TextBox 4">
            <a:extLst>
              <a:ext uri="{FF2B5EF4-FFF2-40B4-BE49-F238E27FC236}">
                <a16:creationId xmlns:a16="http://schemas.microsoft.com/office/drawing/2014/main" id="{B4A0A89D-98A7-495C-9037-4FAC6A0F8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686" y="5085121"/>
            <a:ext cx="28526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20040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2400" kern="1200" dirty="0">
                <a:solidFill>
                  <a:schemeClr val="tx1"/>
                </a:solidFill>
                <a:latin typeface="+mn-lt"/>
              </a:rPr>
              <a:t>Looking south along CSX mainline tracks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2294" name="TextBox 4">
            <a:extLst>
              <a:ext uri="{FF2B5EF4-FFF2-40B4-BE49-F238E27FC236}">
                <a16:creationId xmlns:a16="http://schemas.microsoft.com/office/drawing/2014/main" id="{5E73F733-107D-4531-ADE4-B80B2C1B3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764350"/>
            <a:ext cx="27516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20040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2400" kern="1200" dirty="0">
                <a:solidFill>
                  <a:schemeClr val="tx1"/>
                </a:solidFill>
                <a:latin typeface="+mn-lt"/>
              </a:rPr>
              <a:t>Spalled concrete on East abutment</a:t>
            </a:r>
            <a:endParaRPr lang="en-US" altLang="en-US" sz="24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848448-4D5D-4704-EF9C-C54270B34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1981200"/>
            <a:ext cx="3657600" cy="27431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87BF-601C-4FA3-A10B-A349A6A97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defRPr/>
            </a:pPr>
            <a:r>
              <a:rPr lang="en-US" dirty="0" err="1"/>
              <a:t>MEASUREMeNT</a:t>
            </a:r>
            <a:r>
              <a:rPr lang="en-US" dirty="0"/>
              <a:t> AND TESTING</a:t>
            </a:r>
          </a:p>
        </p:txBody>
      </p:sp>
      <p:sp>
        <p:nvSpPr>
          <p:cNvPr id="11269" name="TextBox 4">
            <a:extLst>
              <a:ext uri="{FF2B5EF4-FFF2-40B4-BE49-F238E27FC236}">
                <a16:creationId xmlns:a16="http://schemas.microsoft.com/office/drawing/2014/main" id="{52E86D74-4DC0-44B4-B84C-5C34B8D8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684" y="2015734"/>
            <a:ext cx="3121916" cy="34506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  <a:buNone/>
            </a:pPr>
            <a:r>
              <a:rPr lang="en-US" altLang="en-US" dirty="0">
                <a:latin typeface="+mn-lt"/>
              </a:rPr>
              <a:t>Abutment corrosion mapping, sampling, and testing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7410C3-BF45-2D27-2F8B-C3BBBF165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6536"/>
          <a:stretch/>
        </p:blipFill>
        <p:spPr>
          <a:xfrm>
            <a:off x="3886200" y="2209800"/>
            <a:ext cx="4572000" cy="32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28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>
            <a:extLst>
              <a:ext uri="{FF2B5EF4-FFF2-40B4-BE49-F238E27FC236}">
                <a16:creationId xmlns:a16="http://schemas.microsoft.com/office/drawing/2014/main" id="{580AB202-B8F1-464A-81CA-E54DD02BF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defRPr/>
            </a:pPr>
            <a:r>
              <a:rPr lang="en-US" dirty="0"/>
              <a:t>Impacted Properties</a:t>
            </a:r>
          </a:p>
        </p:txBody>
      </p:sp>
      <p:sp>
        <p:nvSpPr>
          <p:cNvPr id="13317" name="TextBox 10">
            <a:extLst>
              <a:ext uri="{FF2B5EF4-FFF2-40B4-BE49-F238E27FC236}">
                <a16:creationId xmlns:a16="http://schemas.microsoft.com/office/drawing/2014/main" id="{6669F360-AB1D-4145-8FB0-A058D3155345}"/>
              </a:ext>
            </a:extLst>
          </p:cNvPr>
          <p:cNvSpPr txBox="1">
            <a:spLocks noChangeArrowheads="1"/>
          </p:cNvSpPr>
          <p:nvPr/>
        </p:nvSpPr>
        <p:spPr bwMode="auto">
          <a:xfrm rot="2934593">
            <a:off x="7438612" y="908618"/>
            <a:ext cx="448389" cy="5750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+mn-lt"/>
              </a:rPr>
              <a:t>N</a:t>
            </a:r>
          </a:p>
        </p:txBody>
      </p:sp>
      <p:sp>
        <p:nvSpPr>
          <p:cNvPr id="13316" name="Up Arrow 9">
            <a:extLst>
              <a:ext uri="{FF2B5EF4-FFF2-40B4-BE49-F238E27FC236}">
                <a16:creationId xmlns:a16="http://schemas.microsoft.com/office/drawing/2014/main" id="{F767AF67-1B7F-43D8-8543-D00A37D12388}"/>
              </a:ext>
            </a:extLst>
          </p:cNvPr>
          <p:cNvSpPr>
            <a:spLocks noChangeArrowheads="1"/>
          </p:cNvSpPr>
          <p:nvPr/>
        </p:nvSpPr>
        <p:spPr bwMode="auto">
          <a:xfrm rot="2725592">
            <a:off x="7696200" y="784225"/>
            <a:ext cx="448389" cy="3587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rgbClr val="C00000"/>
              </a:solidFill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09FC73B-CD3E-A04C-A8B0-9A16D3956A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55936"/>
              </p:ext>
            </p:extLst>
          </p:nvPr>
        </p:nvGraphicFramePr>
        <p:xfrm>
          <a:off x="1524000" y="1455738"/>
          <a:ext cx="6096000" cy="394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11658447" imgH="7543800" progId="Acrobat.Document.DC">
                  <p:embed/>
                </p:oleObj>
              </mc:Choice>
              <mc:Fallback>
                <p:oleObj name="Acrobat Document" r:id="rId5" imgW="11658447" imgH="7543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0" y="1455738"/>
                        <a:ext cx="6096000" cy="3944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>
            <a:extLst>
              <a:ext uri="{FF2B5EF4-FFF2-40B4-BE49-F238E27FC236}">
                <a16:creationId xmlns:a16="http://schemas.microsoft.com/office/drawing/2014/main" id="{580AB202-B8F1-464A-81CA-E54DD02BF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defRPr/>
            </a:pPr>
            <a:r>
              <a:rPr lang="en-US" dirty="0"/>
              <a:t>Impacted Properties</a:t>
            </a:r>
          </a:p>
        </p:txBody>
      </p:sp>
      <p:sp>
        <p:nvSpPr>
          <p:cNvPr id="13317" name="TextBox 10">
            <a:extLst>
              <a:ext uri="{FF2B5EF4-FFF2-40B4-BE49-F238E27FC236}">
                <a16:creationId xmlns:a16="http://schemas.microsoft.com/office/drawing/2014/main" id="{6669F360-AB1D-4145-8FB0-A058D3155345}"/>
              </a:ext>
            </a:extLst>
          </p:cNvPr>
          <p:cNvSpPr txBox="1">
            <a:spLocks noChangeArrowheads="1"/>
          </p:cNvSpPr>
          <p:nvPr/>
        </p:nvSpPr>
        <p:spPr bwMode="auto">
          <a:xfrm rot="2721419">
            <a:off x="7455890" y="911072"/>
            <a:ext cx="448389" cy="5828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+mn-lt"/>
              </a:rPr>
              <a:t>N</a:t>
            </a:r>
          </a:p>
        </p:txBody>
      </p:sp>
      <p:sp>
        <p:nvSpPr>
          <p:cNvPr id="13316" name="Up Arrow 9">
            <a:extLst>
              <a:ext uri="{FF2B5EF4-FFF2-40B4-BE49-F238E27FC236}">
                <a16:creationId xmlns:a16="http://schemas.microsoft.com/office/drawing/2014/main" id="{F767AF67-1B7F-43D8-8543-D00A37D12388}"/>
              </a:ext>
            </a:extLst>
          </p:cNvPr>
          <p:cNvSpPr>
            <a:spLocks noChangeArrowheads="1"/>
          </p:cNvSpPr>
          <p:nvPr/>
        </p:nvSpPr>
        <p:spPr bwMode="auto">
          <a:xfrm rot="2635074">
            <a:off x="7696200" y="784225"/>
            <a:ext cx="448389" cy="3587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C00000"/>
              </a:solidFill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443FF5B-D63E-6681-7D13-3699BA1032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456302"/>
              </p:ext>
            </p:extLst>
          </p:nvPr>
        </p:nvGraphicFramePr>
        <p:xfrm>
          <a:off x="1524000" y="1455738"/>
          <a:ext cx="6096000" cy="394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11658447" imgH="7543800" progId="Acrobat.Document.DC">
                  <p:embed/>
                </p:oleObj>
              </mc:Choice>
              <mc:Fallback>
                <p:oleObj name="Acrobat Document" r:id="rId5" imgW="11658447" imgH="7543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0" y="1455738"/>
                        <a:ext cx="6096000" cy="3944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7681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>
            <a:extLst>
              <a:ext uri="{FF2B5EF4-FFF2-40B4-BE49-F238E27FC236}">
                <a16:creationId xmlns:a16="http://schemas.microsoft.com/office/drawing/2014/main" id="{580AB202-B8F1-464A-81CA-E54DD02BF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defRPr/>
            </a:pPr>
            <a:r>
              <a:rPr lang="en-US" dirty="0"/>
              <a:t>Impacted Properties</a:t>
            </a:r>
          </a:p>
        </p:txBody>
      </p:sp>
      <p:sp>
        <p:nvSpPr>
          <p:cNvPr id="13317" name="TextBox 10">
            <a:extLst>
              <a:ext uri="{FF2B5EF4-FFF2-40B4-BE49-F238E27FC236}">
                <a16:creationId xmlns:a16="http://schemas.microsoft.com/office/drawing/2014/main" id="{6669F360-AB1D-4145-8FB0-A058D3155345}"/>
              </a:ext>
            </a:extLst>
          </p:cNvPr>
          <p:cNvSpPr txBox="1">
            <a:spLocks noChangeArrowheads="1"/>
          </p:cNvSpPr>
          <p:nvPr/>
        </p:nvSpPr>
        <p:spPr bwMode="auto">
          <a:xfrm rot="3442639">
            <a:off x="7421664" y="860822"/>
            <a:ext cx="448389" cy="5750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+mn-lt"/>
              </a:rPr>
              <a:t>N</a:t>
            </a:r>
          </a:p>
        </p:txBody>
      </p:sp>
      <p:sp>
        <p:nvSpPr>
          <p:cNvPr id="13316" name="Up Arrow 9">
            <a:extLst>
              <a:ext uri="{FF2B5EF4-FFF2-40B4-BE49-F238E27FC236}">
                <a16:creationId xmlns:a16="http://schemas.microsoft.com/office/drawing/2014/main" id="{F767AF67-1B7F-43D8-8543-D00A37D12388}"/>
              </a:ext>
            </a:extLst>
          </p:cNvPr>
          <p:cNvSpPr>
            <a:spLocks noChangeArrowheads="1"/>
          </p:cNvSpPr>
          <p:nvPr/>
        </p:nvSpPr>
        <p:spPr bwMode="auto">
          <a:xfrm rot="3341802">
            <a:off x="7696200" y="784225"/>
            <a:ext cx="448389" cy="3587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C00000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C3CDE99-4B74-5CDA-253A-58410AAB11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242753"/>
              </p:ext>
            </p:extLst>
          </p:nvPr>
        </p:nvGraphicFramePr>
        <p:xfrm>
          <a:off x="1524000" y="1455738"/>
          <a:ext cx="6096000" cy="394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11658447" imgH="7543800" progId="Acrobat.Document.DC">
                  <p:embed/>
                </p:oleObj>
              </mc:Choice>
              <mc:Fallback>
                <p:oleObj name="Acrobat Document" r:id="rId5" imgW="11658447" imgH="7543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0" y="1455738"/>
                        <a:ext cx="6096000" cy="3944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584621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9023</TotalTime>
  <Words>274</Words>
  <Application>Microsoft Office PowerPoint</Application>
  <PresentationFormat>On-screen Show (4:3)</PresentationFormat>
  <Paragraphs>63</Paragraphs>
  <Slides>23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Gill Sans MT</vt:lpstr>
      <vt:lpstr>Times New Roman</vt:lpstr>
      <vt:lpstr>Wingdings</vt:lpstr>
      <vt:lpstr>Gallery</vt:lpstr>
      <vt:lpstr>Acrobat Document</vt:lpstr>
      <vt:lpstr>PowerPoint Presentation</vt:lpstr>
      <vt:lpstr>WAGNER FORD road BRIDGE REHABILITATION  moT-cr218-1.00</vt:lpstr>
      <vt:lpstr>PROJECT LOCATION</vt:lpstr>
      <vt:lpstr>Project Scope</vt:lpstr>
      <vt:lpstr>Existing Conditions</vt:lpstr>
      <vt:lpstr>MEASUREMeNT AND TESTING</vt:lpstr>
      <vt:lpstr>Impacted Properties</vt:lpstr>
      <vt:lpstr>Impacted Properties</vt:lpstr>
      <vt:lpstr>Impacted Properties</vt:lpstr>
      <vt:lpstr>Impacted Properties</vt:lpstr>
      <vt:lpstr>Impacted Properties</vt:lpstr>
      <vt:lpstr>Impacted Properties</vt:lpstr>
      <vt:lpstr>PowerPoint Presentation</vt:lpstr>
      <vt:lpstr>PowerPoint Presentation</vt:lpstr>
      <vt:lpstr>PowerPoint Presentation</vt:lpstr>
      <vt:lpstr>PowerPoint Presentation</vt:lpstr>
      <vt:lpstr>Rumpke Parcel</vt:lpstr>
      <vt:lpstr>City of Dayton Parcel</vt:lpstr>
      <vt:lpstr>CSX Parcel</vt:lpstr>
      <vt:lpstr>PROJECT COSTS</vt:lpstr>
      <vt:lpstr>PROJECT SCHEDULE</vt:lpstr>
      <vt:lpstr>Questions?</vt:lpstr>
      <vt:lpstr>PowerPoint Presentation</vt:lpstr>
    </vt:vector>
  </TitlesOfParts>
  <Company>Montgomery County Engineer's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 River Road</dc:title>
  <dc:creator>Stacy Schweikert</dc:creator>
  <cp:lastModifiedBy>Splawinski, Rick</cp:lastModifiedBy>
  <cp:revision>518</cp:revision>
  <cp:lastPrinted>2019-06-10T15:02:17Z</cp:lastPrinted>
  <dcterms:created xsi:type="dcterms:W3CDTF">2001-11-28T12:34:28Z</dcterms:created>
  <dcterms:modified xsi:type="dcterms:W3CDTF">2023-04-19T11:39:52Z</dcterms:modified>
</cp:coreProperties>
</file>