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84_1D9FF624.xml" ContentType="application/vnd.ms-powerpoint.comments+xml"/>
  <Override PartName="/ppt/notesSlides/notesSlide4.xml" ContentType="application/vnd.openxmlformats-officedocument.presentationml.notesSlide+xml"/>
  <Override PartName="/ppt/comments/modernComment_186_893B8128.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22" r:id="rId1"/>
  </p:sldMasterIdLst>
  <p:notesMasterIdLst>
    <p:notesMasterId r:id="rId22"/>
  </p:notesMasterIdLst>
  <p:handoutMasterIdLst>
    <p:handoutMasterId r:id="rId23"/>
  </p:handoutMasterIdLst>
  <p:sldIdLst>
    <p:sldId id="295" r:id="rId2"/>
    <p:sldId id="276" r:id="rId3"/>
    <p:sldId id="337" r:id="rId4"/>
    <p:sldId id="381" r:id="rId5"/>
    <p:sldId id="317" r:id="rId6"/>
    <p:sldId id="392" r:id="rId7"/>
    <p:sldId id="367" r:id="rId8"/>
    <p:sldId id="382" r:id="rId9"/>
    <p:sldId id="383" r:id="rId10"/>
    <p:sldId id="384" r:id="rId11"/>
    <p:sldId id="386" r:id="rId12"/>
    <p:sldId id="388" r:id="rId13"/>
    <p:sldId id="378" r:id="rId14"/>
    <p:sldId id="366" r:id="rId15"/>
    <p:sldId id="387" r:id="rId16"/>
    <p:sldId id="385" r:id="rId17"/>
    <p:sldId id="390" r:id="rId18"/>
    <p:sldId id="373" r:id="rId19"/>
    <p:sldId id="393" r:id="rId20"/>
    <p:sldId id="389" r:id="rId21"/>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3"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B2501F-7174-9933-6122-652802318A33}" name="Speare, Cameron" initials="SC" userId="S::SpeareC@mcohio.org::004db04b-851f-4c45-b7b3-1bbd8334050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0FF80"/>
    <a:srgbClr val="00FFFF"/>
    <a:srgbClr val="FFFF80"/>
    <a:srgbClr val="000000"/>
    <a:srgbClr val="FFFF00"/>
    <a:srgbClr val="3399D0"/>
    <a:srgbClr val="FBE100"/>
    <a:srgbClr val="64D4EF"/>
    <a:srgbClr val="FF33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53817F-CC2A-4BD0-97A4-BD9EFAA18AF9}" v="1" dt="2023-05-19T15:19:50.1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66" autoAdjust="0"/>
    <p:restoredTop sz="91187" autoAdjust="0"/>
  </p:normalViewPr>
  <p:slideViewPr>
    <p:cSldViewPr>
      <p:cViewPr>
        <p:scale>
          <a:sx n="80" d="100"/>
          <a:sy n="80" d="100"/>
        </p:scale>
        <p:origin x="1320" y="61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210"/>
    </p:cViewPr>
  </p:sorterViewPr>
  <p:notesViewPr>
    <p:cSldViewPr>
      <p:cViewPr varScale="1">
        <p:scale>
          <a:sx n="58" d="100"/>
          <a:sy n="58" d="100"/>
        </p:scale>
        <p:origin x="-1692" y="-78"/>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peare, Cameron" userId="004db04b-851f-4c45-b7b3-1bbd83340506" providerId="ADAL" clId="{0953817F-CC2A-4BD0-97A4-BD9EFAA18AF9}"/>
    <pc:docChg chg="custSel modSld">
      <pc:chgData name="Speare, Cameron" userId="004db04b-851f-4c45-b7b3-1bbd83340506" providerId="ADAL" clId="{0953817F-CC2A-4BD0-97A4-BD9EFAA18AF9}" dt="2023-05-19T15:24:02.716" v="270" actId="20577"/>
      <pc:docMkLst>
        <pc:docMk/>
      </pc:docMkLst>
      <pc:sldChg chg="modNotesTx">
        <pc:chgData name="Speare, Cameron" userId="004db04b-851f-4c45-b7b3-1bbd83340506" providerId="ADAL" clId="{0953817F-CC2A-4BD0-97A4-BD9EFAA18AF9}" dt="2023-05-05T12:08:12.610" v="225" actId="20577"/>
        <pc:sldMkLst>
          <pc:docMk/>
          <pc:sldMk cId="0" sldId="276"/>
        </pc:sldMkLst>
      </pc:sldChg>
      <pc:sldChg chg="modSp mod">
        <pc:chgData name="Speare, Cameron" userId="004db04b-851f-4c45-b7b3-1bbd83340506" providerId="ADAL" clId="{0953817F-CC2A-4BD0-97A4-BD9EFAA18AF9}" dt="2023-05-19T15:24:02.716" v="270" actId="20577"/>
        <pc:sldMkLst>
          <pc:docMk/>
          <pc:sldMk cId="0" sldId="366"/>
        </pc:sldMkLst>
        <pc:spChg chg="mod">
          <ac:chgData name="Speare, Cameron" userId="004db04b-851f-4c45-b7b3-1bbd83340506" providerId="ADAL" clId="{0953817F-CC2A-4BD0-97A4-BD9EFAA18AF9}" dt="2023-05-19T15:24:02.716" v="270" actId="20577"/>
          <ac:spMkLst>
            <pc:docMk/>
            <pc:sldMk cId="0" sldId="366"/>
            <ac:spMk id="2" creationId="{D4166D92-521A-4860-2954-9D087978782B}"/>
          </ac:spMkLst>
        </pc:spChg>
      </pc:sldChg>
      <pc:sldChg chg="modSp mod">
        <pc:chgData name="Speare, Cameron" userId="004db04b-851f-4c45-b7b3-1bbd83340506" providerId="ADAL" clId="{0953817F-CC2A-4BD0-97A4-BD9EFAA18AF9}" dt="2023-05-19T14:50:24.212" v="250" actId="20577"/>
        <pc:sldMkLst>
          <pc:docMk/>
          <pc:sldMk cId="0" sldId="378"/>
        </pc:sldMkLst>
        <pc:spChg chg="mod">
          <ac:chgData name="Speare, Cameron" userId="004db04b-851f-4c45-b7b3-1bbd83340506" providerId="ADAL" clId="{0953817F-CC2A-4BD0-97A4-BD9EFAA18AF9}" dt="2023-05-19T14:50:24.212" v="250" actId="20577"/>
          <ac:spMkLst>
            <pc:docMk/>
            <pc:sldMk cId="0" sldId="378"/>
            <ac:spMk id="3" creationId="{7508B830-FC17-A802-219D-FC75278557C2}"/>
          </ac:spMkLst>
        </pc:spChg>
      </pc:sldChg>
      <pc:sldChg chg="modSp mod">
        <pc:chgData name="Speare, Cameron" userId="004db04b-851f-4c45-b7b3-1bbd83340506" providerId="ADAL" clId="{0953817F-CC2A-4BD0-97A4-BD9EFAA18AF9}" dt="2023-05-19T15:22:04.459" v="269" actId="18131"/>
        <pc:sldMkLst>
          <pc:docMk/>
          <pc:sldMk cId="497022500" sldId="388"/>
        </pc:sldMkLst>
        <pc:picChg chg="mod modCrop">
          <ac:chgData name="Speare, Cameron" userId="004db04b-851f-4c45-b7b3-1bbd83340506" providerId="ADAL" clId="{0953817F-CC2A-4BD0-97A4-BD9EFAA18AF9}" dt="2023-05-19T15:22:04.459" v="269" actId="18131"/>
          <ac:picMkLst>
            <pc:docMk/>
            <pc:sldMk cId="497022500" sldId="388"/>
            <ac:picMk id="17" creationId="{DE7FF686-9915-BA2A-54E5-3D203DADF001}"/>
          </ac:picMkLst>
        </pc:picChg>
      </pc:sldChg>
    </pc:docChg>
  </pc:docChgLst>
</pc:chgInfo>
</file>

<file path=ppt/comments/modernComment_184_1D9FF624.xml><?xml version="1.0" encoding="utf-8"?>
<p188:cmLst xmlns:a="http://schemas.openxmlformats.org/drawingml/2006/main" xmlns:r="http://schemas.openxmlformats.org/officeDocument/2006/relationships" xmlns:p188="http://schemas.microsoft.com/office/powerpoint/2018/8/main">
  <p188:cm id="{8F5B1E51-8DCC-472A-917B-BF8B17E620A7}" authorId="{BFB2501F-7174-9933-6122-652802318A33}" status="resolved" created="2023-02-02T14:28:21.903" complete="100000">
    <pc:sldMkLst xmlns:pc="http://schemas.microsoft.com/office/powerpoint/2013/main/command">
      <pc:docMk/>
      <pc:sldMk cId="497022500" sldId="388"/>
    </pc:sldMkLst>
    <p188:txBody>
      <a:bodyPr/>
      <a:lstStyle/>
      <a:p>
        <a:r>
          <a:rPr lang="en-US"/>
          <a:t>Pick slide - Add Colour Legend</a:t>
        </a:r>
      </a:p>
    </p188:txBody>
  </p188:cm>
</p188:cmLst>
</file>

<file path=ppt/comments/modernComment_186_893B8128.xml><?xml version="1.0" encoding="utf-8"?>
<p188:cmLst xmlns:a="http://schemas.openxmlformats.org/drawingml/2006/main" xmlns:r="http://schemas.openxmlformats.org/officeDocument/2006/relationships" xmlns:p188="http://schemas.microsoft.com/office/powerpoint/2018/8/main">
  <p188:cm id="{B59D77FD-E3D7-4DB7-AD3D-11870E5E09C2}" authorId="{BFB2501F-7174-9933-6122-652802318A33}" status="resolved" created="2023-02-02T14:32:22.453" complete="100000">
    <pc:sldMkLst xmlns:pc="http://schemas.microsoft.com/office/powerpoint/2013/main/command">
      <pc:docMk/>
      <pc:sldMk cId="2302378280" sldId="390"/>
    </pc:sldMkLst>
    <p188:txBody>
      <a:bodyPr/>
      <a:lstStyle/>
      <a:p>
        <a:r>
          <a:rPr lang="en-US"/>
          <a:t>Modify values after stage 3 design done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FD541883-E3D5-417D-8101-8287776540FD}"/>
              </a:ext>
            </a:extLst>
          </p:cNvPr>
          <p:cNvSpPr>
            <a:spLocks noGrp="1" noChangeArrowheads="1"/>
          </p:cNvSpPr>
          <p:nvPr>
            <p:ph type="hdr" sz="quarter"/>
          </p:nvPr>
        </p:nvSpPr>
        <p:spPr bwMode="auto">
          <a:xfrm>
            <a:off x="1" y="1"/>
            <a:ext cx="3168650" cy="481013"/>
          </a:xfrm>
          <a:prstGeom prst="rect">
            <a:avLst/>
          </a:prstGeom>
          <a:noFill/>
          <a:ln w="9525">
            <a:noFill/>
            <a:miter lim="800000"/>
            <a:headEnd/>
            <a:tailEnd/>
          </a:ln>
          <a:effectLst/>
        </p:spPr>
        <p:txBody>
          <a:bodyPr vert="horz" wrap="square" lIns="96398" tIns="48198" rIns="96398" bIns="48198" numCol="1" anchor="t" anchorCtr="0" compatLnSpc="1">
            <a:prstTxWarp prst="textNoShape">
              <a:avLst/>
            </a:prstTxWarp>
          </a:bodyPr>
          <a:lstStyle>
            <a:lvl1pPr defTabSz="963578" eaLnBrk="1" hangingPunct="1">
              <a:defRPr sz="1200">
                <a:latin typeface="Arial" charset="0"/>
              </a:defRPr>
            </a:lvl1pPr>
          </a:lstStyle>
          <a:p>
            <a:pPr>
              <a:defRPr/>
            </a:pPr>
            <a:endParaRPr lang="en-US"/>
          </a:p>
        </p:txBody>
      </p:sp>
      <p:sp>
        <p:nvSpPr>
          <p:cNvPr id="143363" name="Rectangle 3">
            <a:extLst>
              <a:ext uri="{FF2B5EF4-FFF2-40B4-BE49-F238E27FC236}">
                <a16:creationId xmlns:a16="http://schemas.microsoft.com/office/drawing/2014/main" id="{8CD77AD6-D954-49AE-9DB7-BEB3BB58A929}"/>
              </a:ext>
            </a:extLst>
          </p:cNvPr>
          <p:cNvSpPr>
            <a:spLocks noGrp="1" noChangeArrowheads="1"/>
          </p:cNvSpPr>
          <p:nvPr>
            <p:ph type="dt" sz="quarter" idx="1"/>
          </p:nvPr>
        </p:nvSpPr>
        <p:spPr bwMode="auto">
          <a:xfrm>
            <a:off x="4144963" y="1"/>
            <a:ext cx="3168650" cy="481013"/>
          </a:xfrm>
          <a:prstGeom prst="rect">
            <a:avLst/>
          </a:prstGeom>
          <a:noFill/>
          <a:ln w="9525">
            <a:noFill/>
            <a:miter lim="800000"/>
            <a:headEnd/>
            <a:tailEnd/>
          </a:ln>
          <a:effectLst/>
        </p:spPr>
        <p:txBody>
          <a:bodyPr vert="horz" wrap="square" lIns="96398" tIns="48198" rIns="96398" bIns="48198" numCol="1" anchor="t" anchorCtr="0" compatLnSpc="1">
            <a:prstTxWarp prst="textNoShape">
              <a:avLst/>
            </a:prstTxWarp>
          </a:bodyPr>
          <a:lstStyle>
            <a:lvl1pPr algn="r" defTabSz="963578" eaLnBrk="1" hangingPunct="1">
              <a:defRPr sz="1200">
                <a:latin typeface="Arial" charset="0"/>
              </a:defRPr>
            </a:lvl1pPr>
          </a:lstStyle>
          <a:p>
            <a:pPr>
              <a:defRPr/>
            </a:pPr>
            <a:endParaRPr lang="en-US"/>
          </a:p>
        </p:txBody>
      </p:sp>
      <p:sp>
        <p:nvSpPr>
          <p:cNvPr id="143364" name="Rectangle 4">
            <a:extLst>
              <a:ext uri="{FF2B5EF4-FFF2-40B4-BE49-F238E27FC236}">
                <a16:creationId xmlns:a16="http://schemas.microsoft.com/office/drawing/2014/main" id="{4B25DB20-4135-41F9-B7B1-930068B1A7CF}"/>
              </a:ext>
            </a:extLst>
          </p:cNvPr>
          <p:cNvSpPr>
            <a:spLocks noGrp="1" noChangeArrowheads="1"/>
          </p:cNvSpPr>
          <p:nvPr>
            <p:ph type="ftr" sz="quarter" idx="2"/>
          </p:nvPr>
        </p:nvSpPr>
        <p:spPr bwMode="auto">
          <a:xfrm>
            <a:off x="1" y="9118601"/>
            <a:ext cx="3168650" cy="481013"/>
          </a:xfrm>
          <a:prstGeom prst="rect">
            <a:avLst/>
          </a:prstGeom>
          <a:noFill/>
          <a:ln w="9525">
            <a:noFill/>
            <a:miter lim="800000"/>
            <a:headEnd/>
            <a:tailEnd/>
          </a:ln>
          <a:effectLst/>
        </p:spPr>
        <p:txBody>
          <a:bodyPr vert="horz" wrap="square" lIns="96398" tIns="48198" rIns="96398" bIns="48198" numCol="1" anchor="b" anchorCtr="0" compatLnSpc="1">
            <a:prstTxWarp prst="textNoShape">
              <a:avLst/>
            </a:prstTxWarp>
          </a:bodyPr>
          <a:lstStyle>
            <a:lvl1pPr defTabSz="963578" eaLnBrk="1" hangingPunct="1">
              <a:defRPr sz="1200">
                <a:latin typeface="Arial" charset="0"/>
              </a:defRPr>
            </a:lvl1pPr>
          </a:lstStyle>
          <a:p>
            <a:pPr>
              <a:defRPr/>
            </a:pPr>
            <a:endParaRPr lang="en-US"/>
          </a:p>
        </p:txBody>
      </p:sp>
      <p:sp>
        <p:nvSpPr>
          <p:cNvPr id="143365" name="Rectangle 5">
            <a:extLst>
              <a:ext uri="{FF2B5EF4-FFF2-40B4-BE49-F238E27FC236}">
                <a16:creationId xmlns:a16="http://schemas.microsoft.com/office/drawing/2014/main" id="{1CF72415-C4BB-4918-A65C-6A8F0AD0F6C1}"/>
              </a:ext>
            </a:extLst>
          </p:cNvPr>
          <p:cNvSpPr>
            <a:spLocks noGrp="1" noChangeArrowheads="1"/>
          </p:cNvSpPr>
          <p:nvPr>
            <p:ph type="sldNum" sz="quarter" idx="3"/>
          </p:nvPr>
        </p:nvSpPr>
        <p:spPr bwMode="auto">
          <a:xfrm>
            <a:off x="4144963" y="9118601"/>
            <a:ext cx="3168650" cy="481013"/>
          </a:xfrm>
          <a:prstGeom prst="rect">
            <a:avLst/>
          </a:prstGeom>
          <a:noFill/>
          <a:ln w="9525">
            <a:noFill/>
            <a:miter lim="800000"/>
            <a:headEnd/>
            <a:tailEnd/>
          </a:ln>
          <a:effectLst/>
        </p:spPr>
        <p:txBody>
          <a:bodyPr vert="horz" wrap="square" lIns="96398" tIns="48198" rIns="96398" bIns="48198" numCol="1" anchor="b" anchorCtr="0" compatLnSpc="1">
            <a:prstTxWarp prst="textNoShape">
              <a:avLst/>
            </a:prstTxWarp>
          </a:bodyPr>
          <a:lstStyle>
            <a:lvl1pPr algn="r" defTabSz="961884" eaLnBrk="1" hangingPunct="1">
              <a:defRPr sz="1200"/>
            </a:lvl1pPr>
          </a:lstStyle>
          <a:p>
            <a:pPr>
              <a:defRPr/>
            </a:pPr>
            <a:fld id="{D13719EE-CB4A-4A84-8555-FBEF57C1D57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82724BFB-2DB8-4B3C-9C81-A9C0E5EA737A}"/>
              </a:ext>
            </a:extLst>
          </p:cNvPr>
          <p:cNvSpPr>
            <a:spLocks noGrp="1" noChangeArrowheads="1"/>
          </p:cNvSpPr>
          <p:nvPr>
            <p:ph type="hdr" sz="quarter"/>
          </p:nvPr>
        </p:nvSpPr>
        <p:spPr bwMode="auto">
          <a:xfrm>
            <a:off x="1" y="1"/>
            <a:ext cx="3168650" cy="481013"/>
          </a:xfrm>
          <a:prstGeom prst="rect">
            <a:avLst/>
          </a:prstGeom>
          <a:noFill/>
          <a:ln w="9525">
            <a:noFill/>
            <a:miter lim="800000"/>
            <a:headEnd/>
            <a:tailEnd/>
          </a:ln>
          <a:effectLst/>
        </p:spPr>
        <p:txBody>
          <a:bodyPr vert="horz" wrap="square" lIns="96398" tIns="48198" rIns="96398" bIns="48198" numCol="1" anchor="t" anchorCtr="0" compatLnSpc="1">
            <a:prstTxWarp prst="textNoShape">
              <a:avLst/>
            </a:prstTxWarp>
          </a:bodyPr>
          <a:lstStyle>
            <a:lvl1pPr defTabSz="963578" eaLnBrk="1" hangingPunct="1">
              <a:defRPr sz="1200">
                <a:latin typeface="Arial" charset="0"/>
              </a:defRPr>
            </a:lvl1pPr>
          </a:lstStyle>
          <a:p>
            <a:pPr>
              <a:defRPr/>
            </a:pPr>
            <a:endParaRPr lang="en-US"/>
          </a:p>
        </p:txBody>
      </p:sp>
      <p:sp>
        <p:nvSpPr>
          <p:cNvPr id="246787" name="Rectangle 3">
            <a:extLst>
              <a:ext uri="{FF2B5EF4-FFF2-40B4-BE49-F238E27FC236}">
                <a16:creationId xmlns:a16="http://schemas.microsoft.com/office/drawing/2014/main" id="{6EFFEBB0-3BF9-49D6-B8F6-DCD1A7285791}"/>
              </a:ext>
            </a:extLst>
          </p:cNvPr>
          <p:cNvSpPr>
            <a:spLocks noGrp="1" noChangeArrowheads="1"/>
          </p:cNvSpPr>
          <p:nvPr>
            <p:ph type="dt" idx="1"/>
          </p:nvPr>
        </p:nvSpPr>
        <p:spPr bwMode="auto">
          <a:xfrm>
            <a:off x="4144963" y="1"/>
            <a:ext cx="3168650" cy="481013"/>
          </a:xfrm>
          <a:prstGeom prst="rect">
            <a:avLst/>
          </a:prstGeom>
          <a:noFill/>
          <a:ln w="9525">
            <a:noFill/>
            <a:miter lim="800000"/>
            <a:headEnd/>
            <a:tailEnd/>
          </a:ln>
          <a:effectLst/>
        </p:spPr>
        <p:txBody>
          <a:bodyPr vert="horz" wrap="square" lIns="96398" tIns="48198" rIns="96398" bIns="48198" numCol="1" anchor="t" anchorCtr="0" compatLnSpc="1">
            <a:prstTxWarp prst="textNoShape">
              <a:avLst/>
            </a:prstTxWarp>
          </a:bodyPr>
          <a:lstStyle>
            <a:lvl1pPr algn="r" defTabSz="963578" eaLnBrk="1" hangingPunct="1">
              <a:defRPr sz="1200">
                <a:latin typeface="Arial" charset="0"/>
              </a:defRPr>
            </a:lvl1pPr>
          </a:lstStyle>
          <a:p>
            <a:pPr>
              <a:defRPr/>
            </a:pPr>
            <a:endParaRPr lang="en-US"/>
          </a:p>
        </p:txBody>
      </p:sp>
      <p:sp>
        <p:nvSpPr>
          <p:cNvPr id="3076" name="Rectangle 4">
            <a:extLst>
              <a:ext uri="{FF2B5EF4-FFF2-40B4-BE49-F238E27FC236}">
                <a16:creationId xmlns:a16="http://schemas.microsoft.com/office/drawing/2014/main" id="{A8AC0EA9-057E-4136-9AAC-2CC454BCE7F5}"/>
              </a:ext>
            </a:extLst>
          </p:cNvPr>
          <p:cNvSpPr>
            <a:spLocks noGrp="1" noRot="1" noChangeAspect="1" noChangeArrowheads="1" noTextEdit="1"/>
          </p:cNvSpPr>
          <p:nvPr>
            <p:ph type="sldImg" idx="2"/>
          </p:nvPr>
        </p:nvSpPr>
        <p:spPr bwMode="auto">
          <a:xfrm>
            <a:off x="457200" y="719138"/>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9" name="Rectangle 5">
            <a:extLst>
              <a:ext uri="{FF2B5EF4-FFF2-40B4-BE49-F238E27FC236}">
                <a16:creationId xmlns:a16="http://schemas.microsoft.com/office/drawing/2014/main" id="{A97421DB-6200-4AF3-A062-2EE4B9FD6B93}"/>
              </a:ext>
            </a:extLst>
          </p:cNvPr>
          <p:cNvSpPr>
            <a:spLocks noGrp="1" noChangeArrowheads="1"/>
          </p:cNvSpPr>
          <p:nvPr>
            <p:ph type="body" sz="quarter" idx="3"/>
          </p:nvPr>
        </p:nvSpPr>
        <p:spPr bwMode="auto">
          <a:xfrm>
            <a:off x="731839" y="4560889"/>
            <a:ext cx="5851525" cy="4321175"/>
          </a:xfrm>
          <a:prstGeom prst="rect">
            <a:avLst/>
          </a:prstGeom>
          <a:noFill/>
          <a:ln w="9525">
            <a:noFill/>
            <a:miter lim="800000"/>
            <a:headEnd/>
            <a:tailEnd/>
          </a:ln>
          <a:effectLst/>
        </p:spPr>
        <p:txBody>
          <a:bodyPr vert="horz" wrap="square" lIns="96398" tIns="48198" rIns="96398" bIns="4819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6790" name="Rectangle 6">
            <a:extLst>
              <a:ext uri="{FF2B5EF4-FFF2-40B4-BE49-F238E27FC236}">
                <a16:creationId xmlns:a16="http://schemas.microsoft.com/office/drawing/2014/main" id="{FD94C85C-8E5B-44D6-9716-304A8C6B0E3C}"/>
              </a:ext>
            </a:extLst>
          </p:cNvPr>
          <p:cNvSpPr>
            <a:spLocks noGrp="1" noChangeArrowheads="1"/>
          </p:cNvSpPr>
          <p:nvPr>
            <p:ph type="ftr" sz="quarter" idx="4"/>
          </p:nvPr>
        </p:nvSpPr>
        <p:spPr bwMode="auto">
          <a:xfrm>
            <a:off x="1" y="9118601"/>
            <a:ext cx="3168650" cy="481013"/>
          </a:xfrm>
          <a:prstGeom prst="rect">
            <a:avLst/>
          </a:prstGeom>
          <a:noFill/>
          <a:ln w="9525">
            <a:noFill/>
            <a:miter lim="800000"/>
            <a:headEnd/>
            <a:tailEnd/>
          </a:ln>
          <a:effectLst/>
        </p:spPr>
        <p:txBody>
          <a:bodyPr vert="horz" wrap="square" lIns="96398" tIns="48198" rIns="96398" bIns="48198" numCol="1" anchor="b" anchorCtr="0" compatLnSpc="1">
            <a:prstTxWarp prst="textNoShape">
              <a:avLst/>
            </a:prstTxWarp>
          </a:bodyPr>
          <a:lstStyle>
            <a:lvl1pPr defTabSz="963578" eaLnBrk="1" hangingPunct="1">
              <a:defRPr sz="1200">
                <a:latin typeface="Arial" charset="0"/>
              </a:defRPr>
            </a:lvl1pPr>
          </a:lstStyle>
          <a:p>
            <a:pPr>
              <a:defRPr/>
            </a:pPr>
            <a:endParaRPr lang="en-US"/>
          </a:p>
        </p:txBody>
      </p:sp>
      <p:sp>
        <p:nvSpPr>
          <p:cNvPr id="246791" name="Rectangle 7">
            <a:extLst>
              <a:ext uri="{FF2B5EF4-FFF2-40B4-BE49-F238E27FC236}">
                <a16:creationId xmlns:a16="http://schemas.microsoft.com/office/drawing/2014/main" id="{825DD275-D5BD-4D06-BAE2-8B1495A386D5}"/>
              </a:ext>
            </a:extLst>
          </p:cNvPr>
          <p:cNvSpPr>
            <a:spLocks noGrp="1" noChangeArrowheads="1"/>
          </p:cNvSpPr>
          <p:nvPr>
            <p:ph type="sldNum" sz="quarter" idx="5"/>
          </p:nvPr>
        </p:nvSpPr>
        <p:spPr bwMode="auto">
          <a:xfrm>
            <a:off x="4144963" y="9118601"/>
            <a:ext cx="3168650" cy="481013"/>
          </a:xfrm>
          <a:prstGeom prst="rect">
            <a:avLst/>
          </a:prstGeom>
          <a:noFill/>
          <a:ln w="9525">
            <a:noFill/>
            <a:miter lim="800000"/>
            <a:headEnd/>
            <a:tailEnd/>
          </a:ln>
          <a:effectLst/>
        </p:spPr>
        <p:txBody>
          <a:bodyPr vert="horz" wrap="square" lIns="96398" tIns="48198" rIns="96398" bIns="48198" numCol="1" anchor="b" anchorCtr="0" compatLnSpc="1">
            <a:prstTxWarp prst="textNoShape">
              <a:avLst/>
            </a:prstTxWarp>
          </a:bodyPr>
          <a:lstStyle>
            <a:lvl1pPr algn="r" defTabSz="961884" eaLnBrk="1" hangingPunct="1">
              <a:defRPr sz="1200"/>
            </a:lvl1pPr>
          </a:lstStyle>
          <a:p>
            <a:pPr>
              <a:defRPr/>
            </a:pPr>
            <a:fld id="{2EE04E3C-5AD0-47AF-A7E8-ADB0157262D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1D7B9D4-636C-4EBB-9C62-620151EF7FB8}"/>
              </a:ext>
            </a:extLst>
          </p:cNvPr>
          <p:cNvSpPr>
            <a:spLocks noGrp="1" noRot="1" noChangeAspect="1" noChangeArrowheads="1" noTextEdit="1"/>
          </p:cNvSpPr>
          <p:nvPr>
            <p:ph type="sldImg"/>
          </p:nvPr>
        </p:nvSpPr>
        <p:spPr>
          <a:xfrm>
            <a:off x="457200" y="719138"/>
            <a:ext cx="6400800" cy="3600450"/>
          </a:xfrm>
          <a:ln/>
        </p:spPr>
      </p:sp>
      <p:sp>
        <p:nvSpPr>
          <p:cNvPr id="6147" name="Rectangle 3">
            <a:extLst>
              <a:ext uri="{FF2B5EF4-FFF2-40B4-BE49-F238E27FC236}">
                <a16:creationId xmlns:a16="http://schemas.microsoft.com/office/drawing/2014/main" id="{D31F3667-8F0D-4909-8F89-621BE8E7DE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FDA2711C-50BC-4267-9B1C-DB49F459BA1D}"/>
              </a:ext>
            </a:extLst>
          </p:cNvPr>
          <p:cNvSpPr>
            <a:spLocks noGrp="1" noRot="1" noChangeAspect="1" noChangeArrowheads="1" noTextEdit="1"/>
          </p:cNvSpPr>
          <p:nvPr>
            <p:ph type="sldImg"/>
          </p:nvPr>
        </p:nvSpPr>
        <p:spPr>
          <a:xfrm>
            <a:off x="457200" y="719138"/>
            <a:ext cx="6400800" cy="3600450"/>
          </a:xfrm>
          <a:ln/>
        </p:spPr>
      </p:sp>
      <p:sp>
        <p:nvSpPr>
          <p:cNvPr id="8195" name="Notes Placeholder 2">
            <a:extLst>
              <a:ext uri="{FF2B5EF4-FFF2-40B4-BE49-F238E27FC236}">
                <a16:creationId xmlns:a16="http://schemas.microsoft.com/office/drawing/2014/main" id="{9678E5C0-07A8-47B3-8152-439D6C445E1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Provide presentation summary verbally:</a:t>
            </a:r>
          </a:p>
          <a:p>
            <a:pPr marL="171450" indent="-171450">
              <a:buFontTx/>
              <a:buChar char="-"/>
            </a:pPr>
            <a:r>
              <a:rPr lang="en-US" altLang="en-US" dirty="0">
                <a:latin typeface="Arial" panose="020B0604020202020204" pitchFamily="34" charset="0"/>
              </a:rPr>
              <a:t>Project location</a:t>
            </a:r>
          </a:p>
          <a:p>
            <a:pPr marL="171450" indent="-171450">
              <a:buFontTx/>
              <a:buChar char="-"/>
            </a:pPr>
            <a:r>
              <a:rPr lang="en-US" altLang="en-US" dirty="0">
                <a:latin typeface="Arial" panose="020B0604020202020204" pitchFamily="34" charset="0"/>
              </a:rPr>
              <a:t>Ex structure details</a:t>
            </a:r>
          </a:p>
          <a:p>
            <a:pPr marL="171450" indent="-171450">
              <a:buFontTx/>
              <a:buChar char="-"/>
            </a:pPr>
            <a:r>
              <a:rPr lang="en-US" altLang="en-US" dirty="0">
                <a:latin typeface="Arial" panose="020B0604020202020204" pitchFamily="34" charset="0"/>
              </a:rPr>
              <a:t>Project scope</a:t>
            </a:r>
          </a:p>
          <a:p>
            <a:pPr marL="171450" indent="-171450">
              <a:buFontTx/>
              <a:buChar char="-"/>
            </a:pPr>
            <a:r>
              <a:rPr lang="en-US" altLang="en-US" dirty="0">
                <a:latin typeface="Arial" panose="020B0604020202020204" pitchFamily="34" charset="0"/>
              </a:rPr>
              <a:t>Ex condition</a:t>
            </a:r>
          </a:p>
          <a:p>
            <a:pPr marL="171450" indent="-171450">
              <a:buFontTx/>
              <a:buChar char="-"/>
            </a:pPr>
            <a:r>
              <a:rPr lang="en-US" altLang="en-US" dirty="0">
                <a:latin typeface="Arial" panose="020B0604020202020204" pitchFamily="34" charset="0"/>
              </a:rPr>
              <a:t>Right-of-way</a:t>
            </a:r>
          </a:p>
          <a:p>
            <a:pPr marL="171450" indent="-171450">
              <a:buFontTx/>
              <a:buChar char="-"/>
            </a:pPr>
            <a:r>
              <a:rPr lang="en-US" altLang="en-US" dirty="0">
                <a:latin typeface="Arial" panose="020B0604020202020204" pitchFamily="34" charset="0"/>
              </a:rPr>
              <a:t>Project costs</a:t>
            </a:r>
          </a:p>
          <a:p>
            <a:pPr marL="171450" indent="-171450">
              <a:buFontTx/>
              <a:buChar char="-"/>
            </a:pPr>
            <a:r>
              <a:rPr lang="en-US" altLang="en-US" dirty="0">
                <a:latin typeface="Arial" panose="020B0604020202020204" pitchFamily="34" charset="0"/>
              </a:rPr>
              <a:t>Project schedule</a:t>
            </a:r>
          </a:p>
          <a:p>
            <a:pPr marL="171450" indent="-171450">
              <a:buFontTx/>
              <a:buChar char="-"/>
            </a:pPr>
            <a:r>
              <a:rPr lang="en-US" altLang="en-US" dirty="0">
                <a:latin typeface="Arial" panose="020B0604020202020204" pitchFamily="34" charset="0"/>
              </a:rPr>
              <a:t>Maintenance </a:t>
            </a:r>
            <a:r>
              <a:rPr lang="en-US" altLang="en-US">
                <a:latin typeface="Arial" panose="020B0604020202020204" pitchFamily="34" charset="0"/>
              </a:rPr>
              <a:t>of traffic</a:t>
            </a:r>
            <a:endParaRPr lang="en-US" altLang="en-US"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673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B80E3CE-7621-420D-9E10-EE78F925A024}"/>
              </a:ext>
            </a:extLst>
          </p:cNvPr>
          <p:cNvSpPr>
            <a:spLocks noGrp="1" noRot="1" noChangeAspect="1" noChangeArrowheads="1" noTextEdit="1"/>
          </p:cNvSpPr>
          <p:nvPr>
            <p:ph type="sldImg"/>
          </p:nvPr>
        </p:nvSpPr>
        <p:spPr>
          <a:xfrm>
            <a:off x="457200" y="719138"/>
            <a:ext cx="6400800" cy="3600450"/>
          </a:xfrm>
          <a:ln/>
        </p:spPr>
      </p:sp>
      <p:sp>
        <p:nvSpPr>
          <p:cNvPr id="18435" name="Rectangle 3">
            <a:extLst>
              <a:ext uri="{FF2B5EF4-FFF2-40B4-BE49-F238E27FC236}">
                <a16:creationId xmlns:a16="http://schemas.microsoft.com/office/drawing/2014/main" id="{B5CB0BAD-4E7E-4811-AE8D-C18C4A9626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81301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C1FE5FF9-54D6-4660-AF85-09A4ED356DF9}"/>
              </a:ext>
            </a:extLst>
          </p:cNvPr>
          <p:cNvSpPr>
            <a:spLocks noGrp="1" noRot="1" noChangeAspect="1" noChangeArrowheads="1" noTextEdit="1"/>
          </p:cNvSpPr>
          <p:nvPr>
            <p:ph type="sldImg"/>
          </p:nvPr>
        </p:nvSpPr>
        <p:spPr>
          <a:xfrm>
            <a:off x="457200" y="719138"/>
            <a:ext cx="6400800" cy="3600450"/>
          </a:xfrm>
          <a:ln/>
        </p:spPr>
      </p:sp>
      <p:sp>
        <p:nvSpPr>
          <p:cNvPr id="20483" name="Rectangle 3">
            <a:extLst>
              <a:ext uri="{FF2B5EF4-FFF2-40B4-BE49-F238E27FC236}">
                <a16:creationId xmlns:a16="http://schemas.microsoft.com/office/drawing/2014/main" id="{1676946D-45BF-4C97-B527-1184A25A22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C1FE5FF9-54D6-4660-AF85-09A4ED356DF9}"/>
              </a:ext>
            </a:extLst>
          </p:cNvPr>
          <p:cNvSpPr>
            <a:spLocks noGrp="1" noRot="1" noChangeAspect="1" noChangeArrowheads="1" noTextEdit="1"/>
          </p:cNvSpPr>
          <p:nvPr>
            <p:ph type="sldImg"/>
          </p:nvPr>
        </p:nvSpPr>
        <p:spPr>
          <a:xfrm>
            <a:off x="457200" y="719138"/>
            <a:ext cx="6400800" cy="3600450"/>
          </a:xfrm>
          <a:ln/>
        </p:spPr>
      </p:sp>
      <p:sp>
        <p:nvSpPr>
          <p:cNvPr id="20483" name="Rectangle 3">
            <a:extLst>
              <a:ext uri="{FF2B5EF4-FFF2-40B4-BE49-F238E27FC236}">
                <a16:creationId xmlns:a16="http://schemas.microsoft.com/office/drawing/2014/main" id="{1676946D-45BF-4C97-B527-1184A25A22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156111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1D7B9D4-636C-4EBB-9C62-620151EF7FB8}"/>
              </a:ext>
            </a:extLst>
          </p:cNvPr>
          <p:cNvSpPr>
            <a:spLocks noGrp="1" noRot="1" noChangeAspect="1" noChangeArrowheads="1" noTextEdit="1"/>
          </p:cNvSpPr>
          <p:nvPr>
            <p:ph type="sldImg"/>
          </p:nvPr>
        </p:nvSpPr>
        <p:spPr>
          <a:xfrm>
            <a:off x="457200" y="719138"/>
            <a:ext cx="6400800" cy="3600450"/>
          </a:xfrm>
          <a:ln/>
        </p:spPr>
      </p:sp>
      <p:sp>
        <p:nvSpPr>
          <p:cNvPr id="6147" name="Rectangle 3">
            <a:extLst>
              <a:ext uri="{FF2B5EF4-FFF2-40B4-BE49-F238E27FC236}">
                <a16:creationId xmlns:a16="http://schemas.microsoft.com/office/drawing/2014/main" id="{D31F3667-8F0D-4909-8F89-621BE8E7DE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33364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C80A5F2-959E-4953-8C99-DA4BB66C266F}" type="slidenum">
              <a:rPr lang="en-US" altLang="en-US" smtClean="0"/>
              <a:pPr>
                <a:defRPr/>
              </a:pPr>
              <a:t>‹#›</a:t>
            </a:fld>
            <a:endParaRPr lang="en-US" alt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5219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223D85C-E222-430A-9BFB-9C6FC5290547}" type="slidenum">
              <a:rPr lang="en-US" altLang="en-US" smtClean="0"/>
              <a:pPr>
                <a:defRPr/>
              </a:pPr>
              <a:t>‹#›</a:t>
            </a:fld>
            <a:endParaRPr lang="en-US" altLang="en-US"/>
          </a:p>
        </p:txBody>
      </p:sp>
    </p:spTree>
    <p:extLst>
      <p:ext uri="{BB962C8B-B14F-4D97-AF65-F5344CB8AC3E}">
        <p14:creationId xmlns:p14="http://schemas.microsoft.com/office/powerpoint/2010/main" val="346240402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23D85C-E222-430A-9BFB-9C6FC5290547}" type="slidenum">
              <a:rPr lang="en-US" altLang="en-US" smtClean="0"/>
              <a:pPr>
                <a:defRPr/>
              </a:pPr>
              <a:t>‹#›</a:t>
            </a:fld>
            <a:endParaRPr lang="en-US" altLang="en-US"/>
          </a:p>
        </p:txBody>
      </p:sp>
    </p:spTree>
    <p:extLst>
      <p:ext uri="{BB962C8B-B14F-4D97-AF65-F5344CB8AC3E}">
        <p14:creationId xmlns:p14="http://schemas.microsoft.com/office/powerpoint/2010/main" val="363161264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23D85C-E222-430A-9BFB-9C6FC5290547}" type="slidenum">
              <a:rPr lang="en-US" altLang="en-US" smtClean="0"/>
              <a:pPr>
                <a:defRPr/>
              </a:pPr>
              <a:t>‹#›</a:t>
            </a:fld>
            <a:endParaRPr lang="en-US" alt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06562576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23D85C-E222-430A-9BFB-9C6FC5290547}" type="slidenum">
              <a:rPr lang="en-US" altLang="en-US" smtClean="0"/>
              <a:pPr>
                <a:defRPr/>
              </a:pPr>
              <a:t>‹#›</a:t>
            </a:fld>
            <a:endParaRPr lang="en-US" altLang="en-US"/>
          </a:p>
        </p:txBody>
      </p:sp>
    </p:spTree>
    <p:extLst>
      <p:ext uri="{BB962C8B-B14F-4D97-AF65-F5344CB8AC3E}">
        <p14:creationId xmlns:p14="http://schemas.microsoft.com/office/powerpoint/2010/main" val="280512753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23D85C-E222-430A-9BFB-9C6FC5290547}" type="slidenum">
              <a:rPr lang="en-US" altLang="en-US" smtClean="0"/>
              <a:pPr>
                <a:defRPr/>
              </a:pPr>
              <a:t>‹#›</a:t>
            </a:fld>
            <a:endParaRPr lang="en-US" alt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2131791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23D85C-E222-430A-9BFB-9C6FC5290547}" type="slidenum">
              <a:rPr lang="en-US" altLang="en-US" smtClean="0"/>
              <a:pPr>
                <a:defRPr/>
              </a:pPr>
              <a:t>‹#›</a:t>
            </a:fld>
            <a:endParaRPr lang="en-US" altLang="en-US"/>
          </a:p>
        </p:txBody>
      </p:sp>
    </p:spTree>
    <p:extLst>
      <p:ext uri="{BB962C8B-B14F-4D97-AF65-F5344CB8AC3E}">
        <p14:creationId xmlns:p14="http://schemas.microsoft.com/office/powerpoint/2010/main" val="2919106034"/>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E14639E-2629-434A-9E71-1FFB41B54195}" type="slidenum">
              <a:rPr lang="en-US" altLang="en-US" smtClean="0"/>
              <a:pPr>
                <a:defRPr/>
              </a:pPr>
              <a:t>‹#›</a:t>
            </a:fld>
            <a:endParaRPr lang="en-US" altLang="en-US"/>
          </a:p>
        </p:txBody>
      </p:sp>
    </p:spTree>
    <p:extLst>
      <p:ext uri="{BB962C8B-B14F-4D97-AF65-F5344CB8AC3E}">
        <p14:creationId xmlns:p14="http://schemas.microsoft.com/office/powerpoint/2010/main" val="377071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68E9772-726F-4A86-8017-64EB11EFB701}" type="slidenum">
              <a:rPr lang="en-US" altLang="en-US" smtClean="0"/>
              <a:pPr>
                <a:defRPr/>
              </a:pPr>
              <a:t>‹#›</a:t>
            </a:fld>
            <a:endParaRPr lang="en-US" altLang="en-US"/>
          </a:p>
        </p:txBody>
      </p:sp>
    </p:spTree>
    <p:extLst>
      <p:ext uri="{BB962C8B-B14F-4D97-AF65-F5344CB8AC3E}">
        <p14:creationId xmlns:p14="http://schemas.microsoft.com/office/powerpoint/2010/main" val="2563488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4917384-2728-4628-9EF1-DFE3259D3512}" type="slidenum">
              <a:rPr lang="en-US" altLang="en-US" smtClean="0"/>
              <a:pPr>
                <a:defRPr/>
              </a:pPr>
              <a:t>‹#›</a:t>
            </a:fld>
            <a:endParaRPr lang="en-US" altLang="en-US"/>
          </a:p>
        </p:txBody>
      </p:sp>
    </p:spTree>
    <p:extLst>
      <p:ext uri="{BB962C8B-B14F-4D97-AF65-F5344CB8AC3E}">
        <p14:creationId xmlns:p14="http://schemas.microsoft.com/office/powerpoint/2010/main" val="3051543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29D8AC6-9BE6-42DE-855E-BC770B2EEBF0}" type="slidenum">
              <a:rPr lang="en-US" altLang="en-US" smtClean="0"/>
              <a:pPr>
                <a:defRPr/>
              </a:pPr>
              <a:t>‹#›</a:t>
            </a:fld>
            <a:endParaRPr lang="en-US" altLang="en-US"/>
          </a:p>
        </p:txBody>
      </p:sp>
    </p:spTree>
    <p:extLst>
      <p:ext uri="{BB962C8B-B14F-4D97-AF65-F5344CB8AC3E}">
        <p14:creationId xmlns:p14="http://schemas.microsoft.com/office/powerpoint/2010/main" val="943683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223D85C-E222-430A-9BFB-9C6FC5290547}" type="slidenum">
              <a:rPr lang="en-US" altLang="en-US" smtClean="0"/>
              <a:pPr>
                <a:defRPr/>
              </a:pPr>
              <a:t>‹#›</a:t>
            </a:fld>
            <a:endParaRPr lang="en-US" altLang="en-US"/>
          </a:p>
        </p:txBody>
      </p:sp>
    </p:spTree>
    <p:extLst>
      <p:ext uri="{BB962C8B-B14F-4D97-AF65-F5344CB8AC3E}">
        <p14:creationId xmlns:p14="http://schemas.microsoft.com/office/powerpoint/2010/main" val="39392206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26AFF5F-3A5A-4E47-8217-6000719E926B}" type="slidenum">
              <a:rPr lang="en-US" altLang="en-US" smtClean="0"/>
              <a:pPr>
                <a:defRPr/>
              </a:pPr>
              <a:t>‹#›</a:t>
            </a:fld>
            <a:endParaRPr lang="en-US" altLang="en-US"/>
          </a:p>
        </p:txBody>
      </p:sp>
    </p:spTree>
    <p:extLst>
      <p:ext uri="{BB962C8B-B14F-4D97-AF65-F5344CB8AC3E}">
        <p14:creationId xmlns:p14="http://schemas.microsoft.com/office/powerpoint/2010/main" val="1747766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6DA1DA9D-CC83-4000-B321-7CFF560CD139}" type="slidenum">
              <a:rPr lang="en-US" altLang="en-US" smtClean="0"/>
              <a:pPr>
                <a:defRPr/>
              </a:pPr>
              <a:t>‹#›</a:t>
            </a:fld>
            <a:endParaRPr lang="en-US" altLang="en-US"/>
          </a:p>
        </p:txBody>
      </p:sp>
    </p:spTree>
    <p:extLst>
      <p:ext uri="{BB962C8B-B14F-4D97-AF65-F5344CB8AC3E}">
        <p14:creationId xmlns:p14="http://schemas.microsoft.com/office/powerpoint/2010/main" val="4061519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B397A25-010A-437E-B584-F59ADF0D7395}" type="slidenum">
              <a:rPr lang="en-US" altLang="en-US" smtClean="0"/>
              <a:pPr>
                <a:defRPr/>
              </a:pPr>
              <a:t>‹#›</a:t>
            </a:fld>
            <a:endParaRPr lang="en-US" altLang="en-US"/>
          </a:p>
        </p:txBody>
      </p:sp>
    </p:spTree>
    <p:extLst>
      <p:ext uri="{BB962C8B-B14F-4D97-AF65-F5344CB8AC3E}">
        <p14:creationId xmlns:p14="http://schemas.microsoft.com/office/powerpoint/2010/main" val="805650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7C60FEE-D33A-4823-89D9-F24EE7E70C03}" type="slidenum">
              <a:rPr lang="en-US" altLang="en-US" smtClean="0"/>
              <a:pPr>
                <a:defRPr/>
              </a:pPr>
              <a:t>‹#›</a:t>
            </a:fld>
            <a:endParaRPr lang="en-US" altLang="en-US"/>
          </a:p>
        </p:txBody>
      </p:sp>
    </p:spTree>
    <p:extLst>
      <p:ext uri="{BB962C8B-B14F-4D97-AF65-F5344CB8AC3E}">
        <p14:creationId xmlns:p14="http://schemas.microsoft.com/office/powerpoint/2010/main" val="2862652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223D85C-E222-430A-9BFB-9C6FC5290547}" type="slidenum">
              <a:rPr lang="en-US" altLang="en-US" smtClean="0"/>
              <a:pPr>
                <a:defRPr/>
              </a:pPr>
              <a:t>‹#›</a:t>
            </a:fld>
            <a:endParaRPr lang="en-US" altLang="en-US"/>
          </a:p>
        </p:txBody>
      </p:sp>
    </p:spTree>
    <p:extLst>
      <p:ext uri="{BB962C8B-B14F-4D97-AF65-F5344CB8AC3E}">
        <p14:creationId xmlns:p14="http://schemas.microsoft.com/office/powerpoint/2010/main" val="180843265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a:defRPr/>
            </a:pPr>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a:defRPr/>
            </a:pPr>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a:defRPr/>
            </a:pPr>
            <a:fld id="{D223D85C-E222-430A-9BFB-9C6FC5290547}" type="slidenum">
              <a:rPr lang="en-US" altLang="en-US" smtClean="0"/>
              <a:pPr>
                <a:defRPr/>
              </a:pPr>
              <a:t>‹#›</a:t>
            </a:fld>
            <a:endParaRPr lang="en-US" altLang="en-US"/>
          </a:p>
        </p:txBody>
      </p:sp>
    </p:spTree>
    <p:extLst>
      <p:ext uri="{BB962C8B-B14F-4D97-AF65-F5344CB8AC3E}">
        <p14:creationId xmlns:p14="http://schemas.microsoft.com/office/powerpoint/2010/main" val="392853825"/>
      </p:ext>
    </p:extLst>
  </p:cSld>
  <p:clrMap bg1="dk1" tx1="lt1" bg2="dk2" tx2="lt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 id="2147484328" r:id="rId6"/>
    <p:sldLayoutId id="2147484329" r:id="rId7"/>
    <p:sldLayoutId id="2147484330" r:id="rId8"/>
    <p:sldLayoutId id="2147484331" r:id="rId9"/>
    <p:sldLayoutId id="2147484332" r:id="rId10"/>
    <p:sldLayoutId id="2147484333" r:id="rId11"/>
    <p:sldLayoutId id="2147484334" r:id="rId12"/>
    <p:sldLayoutId id="2147484335" r:id="rId13"/>
    <p:sldLayoutId id="2147484336" r:id="rId14"/>
    <p:sldLayoutId id="2147484337" r:id="rId15"/>
    <p:sldLayoutId id="2147484338" r:id="rId16"/>
    <p:sldLayoutId id="2147484339" r:id="rId17"/>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microsoft.com/office/2018/10/relationships/comments" Target="../comments/modernComment_184_1D9FF624.xml"/><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86_893B8128.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5E90A2-8381-A4F3-2D36-10AAD30E6E0C}"/>
              </a:ext>
            </a:extLst>
          </p:cNvPr>
          <p:cNvSpPr/>
          <p:nvPr/>
        </p:nvSpPr>
        <p:spPr>
          <a:xfrm>
            <a:off x="0" y="0"/>
            <a:ext cx="12192000" cy="6858000"/>
          </a:xfrm>
          <a:prstGeom prst="rect">
            <a:avLst/>
          </a:prstGeom>
          <a:gradFill>
            <a:gsLst>
              <a:gs pos="10000">
                <a:schemeClr val="bg2">
                  <a:tint val="97000"/>
                  <a:hueMod val="92000"/>
                  <a:satMod val="169000"/>
                  <a:lumMod val="164000"/>
                </a:schemeClr>
              </a:gs>
              <a:gs pos="100000">
                <a:schemeClr val="bg2">
                  <a:shade val="96000"/>
                  <a:satMod val="120000"/>
                  <a:lumMod val="90000"/>
                </a:schemeClr>
              </a:gs>
            </a:gsLst>
            <a:lin ang="612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C61F47EB-CEB8-4E9A-8948-F2FF3EBA7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565910"/>
            <a:ext cx="10972800" cy="372618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6">
            <a:extLst>
              <a:ext uri="{FF2B5EF4-FFF2-40B4-BE49-F238E27FC236}">
                <a16:creationId xmlns:a16="http://schemas.microsoft.com/office/drawing/2014/main" id="{3D2D0266-820E-097D-6B86-A9C355931AC4}"/>
              </a:ext>
            </a:extLst>
          </p:cNvPr>
          <p:cNvPicPr>
            <a:picLocks noChangeAspect="1"/>
          </p:cNvPicPr>
          <p:nvPr/>
        </p:nvPicPr>
        <p:blipFill rotWithShape="1">
          <a:blip r:embed="rId2">
            <a:extLst>
              <a:ext uri="{28A0092B-C50C-407E-A947-70E740481C1C}">
                <a14:useLocalDpi xmlns:a14="http://schemas.microsoft.com/office/drawing/2010/main" val="0"/>
              </a:ext>
            </a:extLst>
          </a:blip>
          <a:srcRect l="33333" b="9091"/>
          <a:stretch/>
        </p:blipFill>
        <p:spPr>
          <a:xfrm>
            <a:off x="8067660" y="1670363"/>
            <a:ext cx="3434260" cy="3512310"/>
          </a:xfrm>
          <a:prstGeom prst="rect">
            <a:avLst/>
          </a:prstGeom>
        </p:spPr>
      </p:pic>
      <p:pic>
        <p:nvPicPr>
          <p:cNvPr id="12" name="Content Placeholder 6">
            <a:extLst>
              <a:ext uri="{FF2B5EF4-FFF2-40B4-BE49-F238E27FC236}">
                <a16:creationId xmlns:a16="http://schemas.microsoft.com/office/drawing/2014/main" id="{EE2E9F65-48A0-EF0F-BA8D-74B3ABBAC308}"/>
              </a:ext>
            </a:extLst>
          </p:cNvPr>
          <p:cNvPicPr>
            <a:picLocks noChangeAspect="1"/>
          </p:cNvPicPr>
          <p:nvPr/>
        </p:nvPicPr>
        <p:blipFill rotWithShape="1">
          <a:blip r:embed="rId3">
            <a:extLst>
              <a:ext uri="{28A0092B-C50C-407E-A947-70E740481C1C}">
                <a14:useLocalDpi xmlns:a14="http://schemas.microsoft.com/office/drawing/2010/main" val="0"/>
              </a:ext>
            </a:extLst>
          </a:blip>
          <a:srcRect l="32400" r="1029" b="9091"/>
          <a:stretch/>
        </p:blipFill>
        <p:spPr>
          <a:xfrm>
            <a:off x="4378870" y="1670363"/>
            <a:ext cx="3434260" cy="3517283"/>
          </a:xfrm>
          <a:prstGeom prst="rect">
            <a:avLst/>
          </a:prstGeom>
        </p:spPr>
      </p:pic>
      <p:pic>
        <p:nvPicPr>
          <p:cNvPr id="11" name="Content Placeholder 6">
            <a:extLst>
              <a:ext uri="{FF2B5EF4-FFF2-40B4-BE49-F238E27FC236}">
                <a16:creationId xmlns:a16="http://schemas.microsoft.com/office/drawing/2014/main" id="{F57B5A15-83D1-0B06-8104-7EEBE4582BF6}"/>
              </a:ext>
            </a:extLst>
          </p:cNvPr>
          <p:cNvPicPr>
            <a:picLocks noChangeAspect="1"/>
          </p:cNvPicPr>
          <p:nvPr/>
        </p:nvPicPr>
        <p:blipFill rotWithShape="1">
          <a:blip r:embed="rId4">
            <a:extLst>
              <a:ext uri="{28A0092B-C50C-407E-A947-70E740481C1C}">
                <a14:useLocalDpi xmlns:a14="http://schemas.microsoft.com/office/drawing/2010/main" val="0"/>
              </a:ext>
            </a:extLst>
          </a:blip>
          <a:srcRect r="33428" b="9091"/>
          <a:stretch/>
        </p:blipFill>
        <p:spPr>
          <a:xfrm>
            <a:off x="690540" y="1670363"/>
            <a:ext cx="3433802" cy="3516814"/>
          </a:xfrm>
          <a:prstGeom prst="rect">
            <a:avLst/>
          </a:prstGeom>
        </p:spPr>
      </p:pic>
      <p:sp>
        <p:nvSpPr>
          <p:cNvPr id="14" name="TextBox 4">
            <a:extLst>
              <a:ext uri="{FF2B5EF4-FFF2-40B4-BE49-F238E27FC236}">
                <a16:creationId xmlns:a16="http://schemas.microsoft.com/office/drawing/2014/main" id="{B8F01103-2DB5-D452-20B2-7AC7F5AB145D}"/>
              </a:ext>
            </a:extLst>
          </p:cNvPr>
          <p:cNvSpPr txBox="1">
            <a:spLocks noChangeArrowheads="1"/>
          </p:cNvSpPr>
          <p:nvPr/>
        </p:nvSpPr>
        <p:spPr bwMode="auto">
          <a:xfrm>
            <a:off x="685799" y="5182673"/>
            <a:ext cx="1081566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9pPr>
          </a:lstStyle>
          <a:p>
            <a:pPr algn="ctr">
              <a:spcBef>
                <a:spcPct val="0"/>
              </a:spcBef>
              <a:buClrTx/>
              <a:buSzTx/>
              <a:buNone/>
            </a:pPr>
            <a:r>
              <a:rPr lang="en-US" sz="1800" dirty="0">
                <a:solidFill>
                  <a:srgbClr val="FFFF00"/>
                </a:solidFill>
              </a:rPr>
              <a:t>Of the 8 total beams, beam #2 is in the worst condition with over 16 </a:t>
            </a:r>
            <a:r>
              <a:rPr lang="en-US" sz="1800" dirty="0" err="1">
                <a:solidFill>
                  <a:srgbClr val="FFFF00"/>
                </a:solidFill>
              </a:rPr>
              <a:t>sqft</a:t>
            </a:r>
            <a:r>
              <a:rPr lang="en-US" sz="1800" dirty="0">
                <a:solidFill>
                  <a:srgbClr val="FFFF00"/>
                </a:solidFill>
              </a:rPr>
              <a:t> of combined spalling, delamination, and exposed strands. Overall, the deck and superstructure were rated in Poor Condition and will be removed and replaced as part of this project.</a:t>
            </a:r>
          </a:p>
        </p:txBody>
      </p:sp>
      <p:sp>
        <p:nvSpPr>
          <p:cNvPr id="5" name="Rectangle 2">
            <a:extLst>
              <a:ext uri="{FF2B5EF4-FFF2-40B4-BE49-F238E27FC236}">
                <a16:creationId xmlns:a16="http://schemas.microsoft.com/office/drawing/2014/main" id="{2B8FEE87-A34C-1249-A180-BEBB85F3E0D7}"/>
              </a:ext>
            </a:extLst>
          </p:cNvPr>
          <p:cNvSpPr txBox="1">
            <a:spLocks noChangeArrowheads="1"/>
          </p:cNvSpPr>
          <p:nvPr/>
        </p:nvSpPr>
        <p:spPr>
          <a:xfrm>
            <a:off x="685800" y="685800"/>
            <a:ext cx="8534400" cy="739489"/>
          </a:xfrm>
          <a:prstGeom prst="rect">
            <a:avLst/>
          </a:prstGeom>
          <a:effectLst/>
        </p:spPr>
        <p:txBody>
          <a:bodyPr vert="horz" lIns="91440" tIns="45720" rIns="91440" bIns="45720" rtlCol="0" anchor="t">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dirty="0">
                <a:solidFill>
                  <a:srgbClr val="FFFF00"/>
                </a:solidFill>
                <a:latin typeface="Times New Roman" pitchFamily="18" charset="0"/>
                <a:cs typeface="Times New Roman" pitchFamily="18" charset="0"/>
              </a:rPr>
              <a:t>EXISTING CONDITION</a:t>
            </a:r>
          </a:p>
        </p:txBody>
      </p:sp>
    </p:spTree>
    <p:extLst>
      <p:ext uri="{BB962C8B-B14F-4D97-AF65-F5344CB8AC3E}">
        <p14:creationId xmlns:p14="http://schemas.microsoft.com/office/powerpoint/2010/main" val="4186486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E13C5073-4F04-8E23-268A-B576DDFEC060}"/>
              </a:ext>
            </a:extLst>
          </p:cNvPr>
          <p:cNvPicPr>
            <a:picLocks noChangeAspect="1"/>
          </p:cNvPicPr>
          <p:nvPr/>
        </p:nvPicPr>
        <p:blipFill rotWithShape="1">
          <a:blip r:embed="rId2">
            <a:extLst>
              <a:ext uri="{28A0092B-C50C-407E-A947-70E740481C1C}">
                <a14:useLocalDpi xmlns:a14="http://schemas.microsoft.com/office/drawing/2010/main" val="0"/>
              </a:ext>
            </a:extLst>
          </a:blip>
          <a:srcRect l="606" t="10898" r="7611" b="4153"/>
          <a:stretch/>
        </p:blipFill>
        <p:spPr>
          <a:xfrm>
            <a:off x="678052" y="1670363"/>
            <a:ext cx="5066337" cy="3516815"/>
          </a:xfrm>
          <a:prstGeom prst="rect">
            <a:avLst/>
          </a:prstGeom>
        </p:spPr>
      </p:pic>
      <p:pic>
        <p:nvPicPr>
          <p:cNvPr id="9" name="Content Placeholder 9">
            <a:extLst>
              <a:ext uri="{FF2B5EF4-FFF2-40B4-BE49-F238E27FC236}">
                <a16:creationId xmlns:a16="http://schemas.microsoft.com/office/drawing/2014/main" id="{0934A004-3398-50D5-307A-FDFB2FB1239B}"/>
              </a:ext>
            </a:extLst>
          </p:cNvPr>
          <p:cNvPicPr>
            <a:picLocks noChangeAspect="1"/>
          </p:cNvPicPr>
          <p:nvPr/>
        </p:nvPicPr>
        <p:blipFill rotWithShape="1">
          <a:blip r:embed="rId3">
            <a:extLst>
              <a:ext uri="{28A0092B-C50C-407E-A947-70E740481C1C}">
                <a14:useLocalDpi xmlns:a14="http://schemas.microsoft.com/office/drawing/2010/main" val="0"/>
              </a:ext>
            </a:extLst>
          </a:blip>
          <a:srcRect b="7313"/>
          <a:stretch/>
        </p:blipFill>
        <p:spPr>
          <a:xfrm>
            <a:off x="6453168" y="1670363"/>
            <a:ext cx="5059048" cy="3516815"/>
          </a:xfrm>
          <a:prstGeom prst="rect">
            <a:avLst/>
          </a:prstGeom>
        </p:spPr>
      </p:pic>
      <p:pic>
        <p:nvPicPr>
          <p:cNvPr id="6" name="Content Placeholder 9">
            <a:extLst>
              <a:ext uri="{FF2B5EF4-FFF2-40B4-BE49-F238E27FC236}">
                <a16:creationId xmlns:a16="http://schemas.microsoft.com/office/drawing/2014/main" id="{94349B1D-D92E-3879-7633-8B7148C81BC0}"/>
              </a:ext>
            </a:extLst>
          </p:cNvPr>
          <p:cNvPicPr>
            <a:picLocks noChangeAspect="1"/>
          </p:cNvPicPr>
          <p:nvPr/>
        </p:nvPicPr>
        <p:blipFill rotWithShape="1">
          <a:blip r:embed="rId4">
            <a:extLst>
              <a:ext uri="{28A0092B-C50C-407E-A947-70E740481C1C}">
                <a14:useLocalDpi xmlns:a14="http://schemas.microsoft.com/office/drawing/2010/main" val="0"/>
              </a:ext>
            </a:extLst>
          </a:blip>
          <a:srcRect t="7830" r="561"/>
          <a:stretch/>
        </p:blipFill>
        <p:spPr>
          <a:xfrm>
            <a:off x="6441798" y="1670363"/>
            <a:ext cx="5058900" cy="3516816"/>
          </a:xfrm>
          <a:prstGeom prst="rect">
            <a:avLst/>
          </a:prstGeom>
        </p:spPr>
      </p:pic>
      <p:sp>
        <p:nvSpPr>
          <p:cNvPr id="11" name="TextBox 4">
            <a:extLst>
              <a:ext uri="{FF2B5EF4-FFF2-40B4-BE49-F238E27FC236}">
                <a16:creationId xmlns:a16="http://schemas.microsoft.com/office/drawing/2014/main" id="{00C03BE6-DEF5-BA90-7B27-087BCC87AA10}"/>
              </a:ext>
            </a:extLst>
          </p:cNvPr>
          <p:cNvSpPr txBox="1">
            <a:spLocks noChangeArrowheads="1"/>
          </p:cNvSpPr>
          <p:nvPr/>
        </p:nvSpPr>
        <p:spPr bwMode="auto">
          <a:xfrm>
            <a:off x="679784" y="5187178"/>
            <a:ext cx="50765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9pPr>
          </a:lstStyle>
          <a:p>
            <a:pPr algn="ctr">
              <a:spcBef>
                <a:spcPct val="0"/>
              </a:spcBef>
              <a:buClrTx/>
              <a:buSzTx/>
              <a:buNone/>
            </a:pPr>
            <a:r>
              <a:rPr lang="en-US" sz="1800" dirty="0">
                <a:solidFill>
                  <a:srgbClr val="FFFF00"/>
                </a:solidFill>
              </a:rPr>
              <a:t>Deterioration of nearby beam #3</a:t>
            </a:r>
          </a:p>
        </p:txBody>
      </p:sp>
      <p:sp>
        <p:nvSpPr>
          <p:cNvPr id="12" name="TextBox 4">
            <a:extLst>
              <a:ext uri="{FF2B5EF4-FFF2-40B4-BE49-F238E27FC236}">
                <a16:creationId xmlns:a16="http://schemas.microsoft.com/office/drawing/2014/main" id="{C62F0C8F-39A8-53A0-A2C9-ABB6622DB20A}"/>
              </a:ext>
            </a:extLst>
          </p:cNvPr>
          <p:cNvSpPr txBox="1">
            <a:spLocks noChangeArrowheads="1"/>
          </p:cNvSpPr>
          <p:nvPr/>
        </p:nvSpPr>
        <p:spPr bwMode="auto">
          <a:xfrm>
            <a:off x="6460914" y="5187178"/>
            <a:ext cx="50397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9pPr>
          </a:lstStyle>
          <a:p>
            <a:pPr algn="ctr">
              <a:spcBef>
                <a:spcPct val="0"/>
              </a:spcBef>
              <a:buClrTx/>
              <a:buSzTx/>
              <a:buNone/>
            </a:pPr>
            <a:r>
              <a:rPr lang="en-US" sz="1800" dirty="0">
                <a:solidFill>
                  <a:srgbClr val="FFFF00"/>
                </a:solidFill>
              </a:rPr>
              <a:t>Delamination and spalling of beams #6 &amp; 7</a:t>
            </a:r>
          </a:p>
        </p:txBody>
      </p:sp>
      <p:sp>
        <p:nvSpPr>
          <p:cNvPr id="7" name="Rectangle 2">
            <a:extLst>
              <a:ext uri="{FF2B5EF4-FFF2-40B4-BE49-F238E27FC236}">
                <a16:creationId xmlns:a16="http://schemas.microsoft.com/office/drawing/2014/main" id="{25E70C7A-DB34-6298-49D1-EFAF2ED9E412}"/>
              </a:ext>
            </a:extLst>
          </p:cNvPr>
          <p:cNvSpPr txBox="1">
            <a:spLocks noChangeArrowheads="1"/>
          </p:cNvSpPr>
          <p:nvPr/>
        </p:nvSpPr>
        <p:spPr>
          <a:xfrm>
            <a:off x="685800" y="685800"/>
            <a:ext cx="8534400" cy="739489"/>
          </a:xfrm>
          <a:prstGeom prst="rect">
            <a:avLst/>
          </a:prstGeom>
          <a:effectLst/>
        </p:spPr>
        <p:txBody>
          <a:bodyPr vert="horz" lIns="91440" tIns="45720" rIns="91440" bIns="45720" rtlCol="0" anchor="t">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dirty="0">
                <a:solidFill>
                  <a:srgbClr val="FFFF00"/>
                </a:solidFill>
                <a:latin typeface="Times New Roman" pitchFamily="18" charset="0"/>
                <a:cs typeface="Times New Roman" pitchFamily="18" charset="0"/>
              </a:rPr>
              <a:t>EXISTING CONDITION</a:t>
            </a:r>
          </a:p>
        </p:txBody>
      </p:sp>
    </p:spTree>
    <p:extLst>
      <p:ext uri="{BB962C8B-B14F-4D97-AF65-F5344CB8AC3E}">
        <p14:creationId xmlns:p14="http://schemas.microsoft.com/office/powerpoint/2010/main" val="2187813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E7FF686-9915-BA2A-54E5-3D203DADF001}"/>
              </a:ext>
            </a:extLst>
          </p:cNvPr>
          <p:cNvPicPr>
            <a:picLocks noChangeAspect="1"/>
          </p:cNvPicPr>
          <p:nvPr/>
        </p:nvPicPr>
        <p:blipFill rotWithShape="1">
          <a:blip r:embed="rId4">
            <a:extLst>
              <a:ext uri="{28A0092B-C50C-407E-A947-70E740481C1C}">
                <a14:useLocalDpi xmlns:a14="http://schemas.microsoft.com/office/drawing/2010/main" val="0"/>
              </a:ext>
            </a:extLst>
          </a:blip>
          <a:srcRect l="19321" t="10172" r="7070" b="26430"/>
          <a:stretch/>
        </p:blipFill>
        <p:spPr>
          <a:xfrm>
            <a:off x="2819400" y="2017732"/>
            <a:ext cx="8077200" cy="4501378"/>
          </a:xfrm>
          <a:prstGeom prst="rect">
            <a:avLst/>
          </a:prstGeom>
        </p:spPr>
      </p:pic>
      <p:sp>
        <p:nvSpPr>
          <p:cNvPr id="5" name="Rectangle 2">
            <a:extLst>
              <a:ext uri="{FF2B5EF4-FFF2-40B4-BE49-F238E27FC236}">
                <a16:creationId xmlns:a16="http://schemas.microsoft.com/office/drawing/2014/main" id="{389FB8D1-328F-4351-ED0F-A7AE0AF25FCF}"/>
              </a:ext>
            </a:extLst>
          </p:cNvPr>
          <p:cNvSpPr txBox="1">
            <a:spLocks noChangeArrowheads="1"/>
          </p:cNvSpPr>
          <p:nvPr/>
        </p:nvSpPr>
        <p:spPr>
          <a:xfrm>
            <a:off x="685800" y="685800"/>
            <a:ext cx="11201400" cy="1752600"/>
          </a:xfrm>
          <a:prstGeom prst="rect">
            <a:avLst/>
          </a:prstGeom>
          <a:effectLst/>
        </p:spPr>
        <p:txBody>
          <a:bodyPr vert="horz" lIns="91440" tIns="45720" rIns="91440" bIns="45720" rtlCol="0" anchor="t">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dirty="0">
                <a:solidFill>
                  <a:srgbClr val="FFFF00"/>
                </a:solidFill>
                <a:latin typeface="Times New Roman" pitchFamily="18" charset="0"/>
                <a:cs typeface="Times New Roman" pitchFamily="18" charset="0"/>
              </a:rPr>
              <a:t>ADJACENT PROPERTIES &amp; RESPECTIVE OWNERS</a:t>
            </a:r>
          </a:p>
          <a:p>
            <a:pPr>
              <a:defRPr/>
            </a:pPr>
            <a:endParaRPr lang="en-US" dirty="0">
              <a:solidFill>
                <a:srgbClr val="FFFF00"/>
              </a:solidFill>
              <a:latin typeface="Times New Roman" pitchFamily="18" charset="0"/>
              <a:cs typeface="Times New Roman" pitchFamily="18" charset="0"/>
            </a:endParaRPr>
          </a:p>
        </p:txBody>
      </p:sp>
      <p:sp>
        <p:nvSpPr>
          <p:cNvPr id="15" name="Up Arrow 9">
            <a:extLst>
              <a:ext uri="{FF2B5EF4-FFF2-40B4-BE49-F238E27FC236}">
                <a16:creationId xmlns:a16="http://schemas.microsoft.com/office/drawing/2014/main" id="{C2FBEDF5-97DE-F8E9-1EF6-0EEE25BFAA8C}"/>
              </a:ext>
            </a:extLst>
          </p:cNvPr>
          <p:cNvSpPr>
            <a:spLocks noChangeArrowheads="1"/>
          </p:cNvSpPr>
          <p:nvPr/>
        </p:nvSpPr>
        <p:spPr bwMode="auto">
          <a:xfrm>
            <a:off x="11164305" y="2020178"/>
            <a:ext cx="404284" cy="418222"/>
          </a:xfrm>
          <a:prstGeom prst="upArrow">
            <a:avLst>
              <a:gd name="adj1" fmla="val 50000"/>
              <a:gd name="adj2" fmla="val 50000"/>
            </a:avLst>
          </a:prstGeom>
          <a:solidFill>
            <a:srgbClr val="FFFF00"/>
          </a:solidFill>
          <a:ln w="9525" algn="ctr">
            <a:noFill/>
            <a:round/>
            <a:headEnd/>
            <a:tailEnd/>
          </a:ln>
          <a:effectLst>
            <a:glow rad="63500">
              <a:schemeClr val="bg1">
                <a:alpha val="40000"/>
              </a:schemeClr>
            </a:glow>
          </a:effectLst>
        </p:spPr>
        <p:txBody>
          <a:bodyP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16" name="TextBox 10">
            <a:extLst>
              <a:ext uri="{FF2B5EF4-FFF2-40B4-BE49-F238E27FC236}">
                <a16:creationId xmlns:a16="http://schemas.microsoft.com/office/drawing/2014/main" id="{E4272C03-90B5-D178-0B37-0C1D36C59600}"/>
              </a:ext>
            </a:extLst>
          </p:cNvPr>
          <p:cNvSpPr txBox="1">
            <a:spLocks noChangeArrowheads="1"/>
          </p:cNvSpPr>
          <p:nvPr/>
        </p:nvSpPr>
        <p:spPr bwMode="auto">
          <a:xfrm>
            <a:off x="10973804" y="2472089"/>
            <a:ext cx="808567" cy="276999"/>
          </a:xfrm>
          <a:prstGeom prst="rect">
            <a:avLst/>
          </a:prstGeom>
          <a:noFill/>
          <a:ln>
            <a:noFill/>
          </a:ln>
        </p:spPr>
        <p:txBody>
          <a:bodyPr wrap="square">
            <a:spAutoFit/>
          </a:bodyP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9pPr>
          </a:lstStyle>
          <a:p>
            <a:pPr algn="ctr">
              <a:spcBef>
                <a:spcPct val="0"/>
              </a:spcBef>
              <a:buClrTx/>
              <a:buSzTx/>
              <a:buFontTx/>
              <a:buNone/>
            </a:pPr>
            <a:r>
              <a:rPr lang="en-US" altLang="en-US" sz="1200" b="1" dirty="0">
                <a:ln w="0">
                  <a:noFill/>
                </a:ln>
                <a:solidFill>
                  <a:srgbClr val="FFFF00"/>
                </a:solidFill>
                <a:effectLst>
                  <a:glow rad="139700">
                    <a:schemeClr val="bg1">
                      <a:alpha val="40000"/>
                    </a:schemeClr>
                  </a:glow>
                </a:effectLst>
                <a:cs typeface="Arial" panose="020B0604020202020204" pitchFamily="34" charset="0"/>
              </a:rPr>
              <a:t>NORTH</a:t>
            </a:r>
          </a:p>
        </p:txBody>
      </p:sp>
      <p:sp>
        <p:nvSpPr>
          <p:cNvPr id="2" name="Rectangle 1">
            <a:extLst>
              <a:ext uri="{FF2B5EF4-FFF2-40B4-BE49-F238E27FC236}">
                <a16:creationId xmlns:a16="http://schemas.microsoft.com/office/drawing/2014/main" id="{F815CB2B-6C60-00E2-73B6-1FCA806E40E9}"/>
              </a:ext>
            </a:extLst>
          </p:cNvPr>
          <p:cNvSpPr/>
          <p:nvPr/>
        </p:nvSpPr>
        <p:spPr>
          <a:xfrm>
            <a:off x="519589" y="2749088"/>
            <a:ext cx="1981200" cy="457200"/>
          </a:xfrm>
          <a:prstGeom prst="rect">
            <a:avLst/>
          </a:prstGeom>
          <a:solidFill>
            <a:srgbClr val="FFF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mj-lt"/>
              </a:rPr>
              <a:t>Temporary R/W</a:t>
            </a:r>
          </a:p>
        </p:txBody>
      </p:sp>
      <p:sp>
        <p:nvSpPr>
          <p:cNvPr id="3" name="Rectangle 2">
            <a:extLst>
              <a:ext uri="{FF2B5EF4-FFF2-40B4-BE49-F238E27FC236}">
                <a16:creationId xmlns:a16="http://schemas.microsoft.com/office/drawing/2014/main" id="{D870E469-3245-E92D-33A0-097E73B47A9B}"/>
              </a:ext>
            </a:extLst>
          </p:cNvPr>
          <p:cNvSpPr/>
          <p:nvPr/>
        </p:nvSpPr>
        <p:spPr>
          <a:xfrm>
            <a:off x="519589" y="3272097"/>
            <a:ext cx="1981200" cy="457200"/>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mj-lt"/>
              </a:rPr>
              <a:t>Utility Easement</a:t>
            </a:r>
          </a:p>
        </p:txBody>
      </p:sp>
      <p:sp>
        <p:nvSpPr>
          <p:cNvPr id="4" name="Rectangle 3">
            <a:extLst>
              <a:ext uri="{FF2B5EF4-FFF2-40B4-BE49-F238E27FC236}">
                <a16:creationId xmlns:a16="http://schemas.microsoft.com/office/drawing/2014/main" id="{96E0BF9D-0DC2-D547-0CE5-8F41C0D5D77D}"/>
              </a:ext>
            </a:extLst>
          </p:cNvPr>
          <p:cNvSpPr/>
          <p:nvPr/>
        </p:nvSpPr>
        <p:spPr>
          <a:xfrm>
            <a:off x="519589" y="3795106"/>
            <a:ext cx="1981200" cy="457200"/>
          </a:xfrm>
          <a:prstGeom prst="rect">
            <a:avLst/>
          </a:prstGeom>
          <a:solidFill>
            <a:srgbClr val="80F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mj-lt"/>
              </a:rPr>
              <a:t>No R/W Impact</a:t>
            </a:r>
          </a:p>
        </p:txBody>
      </p:sp>
      <p:sp>
        <p:nvSpPr>
          <p:cNvPr id="6" name="TextBox 1">
            <a:extLst>
              <a:ext uri="{FF2B5EF4-FFF2-40B4-BE49-F238E27FC236}">
                <a16:creationId xmlns:a16="http://schemas.microsoft.com/office/drawing/2014/main" id="{DA870D40-2517-5EDE-8DDA-FC53A2D701F4}"/>
              </a:ext>
            </a:extLst>
          </p:cNvPr>
          <p:cNvSpPr txBox="1">
            <a:spLocks noChangeArrowheads="1"/>
          </p:cNvSpPr>
          <p:nvPr/>
        </p:nvSpPr>
        <p:spPr bwMode="auto">
          <a:xfrm>
            <a:off x="519590" y="2297668"/>
            <a:ext cx="19811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u="sng" dirty="0">
                <a:solidFill>
                  <a:srgbClr val="FFFF00"/>
                </a:solidFill>
              </a:rPr>
              <a:t>LEGEND</a:t>
            </a:r>
          </a:p>
        </p:txBody>
      </p:sp>
    </p:spTree>
    <p:extLst>
      <p:ext uri="{BB962C8B-B14F-4D97-AF65-F5344CB8AC3E}">
        <p14:creationId xmlns:p14="http://schemas.microsoft.com/office/powerpoint/2010/main" val="497022500"/>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9" name="TextBox 1">
            <a:extLst>
              <a:ext uri="{FF2B5EF4-FFF2-40B4-BE49-F238E27FC236}">
                <a16:creationId xmlns:a16="http://schemas.microsoft.com/office/drawing/2014/main" id="{CCEB8081-850C-43EB-A612-1C03A227C4C0}"/>
              </a:ext>
            </a:extLst>
          </p:cNvPr>
          <p:cNvSpPr txBox="1">
            <a:spLocks noChangeArrowheads="1"/>
          </p:cNvSpPr>
          <p:nvPr/>
        </p:nvSpPr>
        <p:spPr bwMode="auto">
          <a:xfrm>
            <a:off x="1594605" y="5187180"/>
            <a:ext cx="90027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solidFill>
                  <a:srgbClr val="FFFF00"/>
                </a:solidFill>
              </a:rPr>
              <a:t>Acquisition of 0.021 acres of Temporary Easement from Parcel 2 on the north-west side of the road is necessary for access to the bridge for construction.</a:t>
            </a:r>
          </a:p>
        </p:txBody>
      </p:sp>
      <p:pic>
        <p:nvPicPr>
          <p:cNvPr id="7" name="Picture 6">
            <a:extLst>
              <a:ext uri="{FF2B5EF4-FFF2-40B4-BE49-F238E27FC236}">
                <a16:creationId xmlns:a16="http://schemas.microsoft.com/office/drawing/2014/main" id="{C8F91CAA-4F28-4154-A30D-9B593A67961B}"/>
              </a:ext>
            </a:extLst>
          </p:cNvPr>
          <p:cNvPicPr>
            <a:picLocks noChangeAspect="1"/>
          </p:cNvPicPr>
          <p:nvPr/>
        </p:nvPicPr>
        <p:blipFill rotWithShape="1">
          <a:blip r:embed="rId2">
            <a:extLst>
              <a:ext uri="{28A0092B-C50C-407E-A947-70E740481C1C}">
                <a14:useLocalDpi xmlns:a14="http://schemas.microsoft.com/office/drawing/2010/main" val="0"/>
              </a:ext>
            </a:extLst>
          </a:blip>
          <a:srcRect l="21257" t="24013" r="31506" b="54679"/>
          <a:stretch/>
        </p:blipFill>
        <p:spPr>
          <a:xfrm>
            <a:off x="1594605" y="2036203"/>
            <a:ext cx="9002789" cy="3150976"/>
          </a:xfrm>
          <a:prstGeom prst="rect">
            <a:avLst/>
          </a:prstGeom>
        </p:spPr>
      </p:pic>
      <p:sp>
        <p:nvSpPr>
          <p:cNvPr id="3" name="Rectangle 2">
            <a:extLst>
              <a:ext uri="{FF2B5EF4-FFF2-40B4-BE49-F238E27FC236}">
                <a16:creationId xmlns:a16="http://schemas.microsoft.com/office/drawing/2014/main" id="{7508B830-FC17-A802-219D-FC75278557C2}"/>
              </a:ext>
            </a:extLst>
          </p:cNvPr>
          <p:cNvSpPr txBox="1">
            <a:spLocks noChangeArrowheads="1"/>
          </p:cNvSpPr>
          <p:nvPr/>
        </p:nvSpPr>
        <p:spPr>
          <a:xfrm>
            <a:off x="685800" y="685800"/>
            <a:ext cx="10820400" cy="1752600"/>
          </a:xfrm>
          <a:prstGeom prst="rect">
            <a:avLst/>
          </a:prstGeom>
          <a:effectLst/>
        </p:spPr>
        <p:txBody>
          <a:bodyPr vert="horz" lIns="91440" tIns="45720" rIns="91440" bIns="45720" rtlCol="0" anchor="t">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dirty="0">
                <a:solidFill>
                  <a:srgbClr val="FFFF00"/>
                </a:solidFill>
                <a:latin typeface="Times New Roman" pitchFamily="18" charset="0"/>
                <a:cs typeface="Times New Roman" pitchFamily="18" charset="0"/>
              </a:rPr>
              <a:t>TEMPORARY RIGHT-OF-WAY</a:t>
            </a:r>
          </a:p>
          <a:p>
            <a:pPr>
              <a:defRPr/>
            </a:pPr>
            <a:r>
              <a:rPr lang="en-US" sz="2800" dirty="0">
                <a:solidFill>
                  <a:srgbClr val="FFFF00"/>
                </a:solidFill>
                <a:latin typeface="Times New Roman" pitchFamily="18" charset="0"/>
                <a:cs typeface="Times New Roman" pitchFamily="18" charset="0"/>
              </a:rPr>
              <a:t>PARCEL #2 – M57-00721-0002 – </a:t>
            </a:r>
            <a:r>
              <a:rPr lang="en-US" sz="2800" dirty="0" err="1">
                <a:solidFill>
                  <a:srgbClr val="FFFF00"/>
                </a:solidFill>
                <a:latin typeface="Times New Roman" pitchFamily="18" charset="0"/>
                <a:cs typeface="Times New Roman" pitchFamily="18" charset="0"/>
              </a:rPr>
              <a:t>deeter</a:t>
            </a:r>
            <a:r>
              <a:rPr lang="en-US" sz="2800" dirty="0">
                <a:solidFill>
                  <a:srgbClr val="FFFF00"/>
                </a:solidFill>
                <a:latin typeface="Times New Roman" pitchFamily="18" charset="0"/>
                <a:cs typeface="Times New Roman" pitchFamily="18" charset="0"/>
              </a:rPr>
              <a:t> et al.</a:t>
            </a:r>
          </a:p>
          <a:p>
            <a:pPr>
              <a:defRPr/>
            </a:pPr>
            <a:endParaRPr lang="en-US" dirty="0">
              <a:solidFill>
                <a:srgbClr val="FFFF00"/>
              </a:solidFill>
              <a:latin typeface="Times New Roman" pitchFamily="18" charset="0"/>
              <a:cs typeface="Times New Roman" pitchFamily="18" charset="0"/>
            </a:endParaRPr>
          </a:p>
        </p:txBody>
      </p:sp>
      <p:sp>
        <p:nvSpPr>
          <p:cNvPr id="11" name="Up Arrow 9">
            <a:extLst>
              <a:ext uri="{FF2B5EF4-FFF2-40B4-BE49-F238E27FC236}">
                <a16:creationId xmlns:a16="http://schemas.microsoft.com/office/drawing/2014/main" id="{E9A3E290-0C54-12EB-A331-EC53537D2135}"/>
              </a:ext>
            </a:extLst>
          </p:cNvPr>
          <p:cNvSpPr>
            <a:spLocks noChangeArrowheads="1"/>
          </p:cNvSpPr>
          <p:nvPr/>
        </p:nvSpPr>
        <p:spPr bwMode="auto">
          <a:xfrm>
            <a:off x="10888134" y="2013722"/>
            <a:ext cx="404284" cy="418222"/>
          </a:xfrm>
          <a:prstGeom prst="upArrow">
            <a:avLst>
              <a:gd name="adj1" fmla="val 50000"/>
              <a:gd name="adj2" fmla="val 50000"/>
            </a:avLst>
          </a:prstGeom>
          <a:solidFill>
            <a:srgbClr val="FFFF00"/>
          </a:solidFill>
          <a:ln w="9525" algn="ctr">
            <a:noFill/>
            <a:round/>
            <a:headEnd/>
            <a:tailEnd/>
          </a:ln>
          <a:effectLst>
            <a:glow rad="63500">
              <a:schemeClr val="bg1">
                <a:alpha val="40000"/>
              </a:schemeClr>
            </a:glow>
          </a:effectLst>
        </p:spPr>
        <p:txBody>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12" name="TextBox 10">
            <a:extLst>
              <a:ext uri="{FF2B5EF4-FFF2-40B4-BE49-F238E27FC236}">
                <a16:creationId xmlns:a16="http://schemas.microsoft.com/office/drawing/2014/main" id="{BD8B86EC-3C1D-7637-85FE-6D5A72D3934F}"/>
              </a:ext>
            </a:extLst>
          </p:cNvPr>
          <p:cNvSpPr txBox="1">
            <a:spLocks noChangeArrowheads="1"/>
          </p:cNvSpPr>
          <p:nvPr/>
        </p:nvSpPr>
        <p:spPr bwMode="auto">
          <a:xfrm>
            <a:off x="10697633" y="2465633"/>
            <a:ext cx="808567" cy="276999"/>
          </a:xfrm>
          <a:prstGeom prst="rect">
            <a:avLst/>
          </a:prstGeom>
          <a:noFill/>
          <a:ln>
            <a:noFill/>
          </a:ln>
        </p:spPr>
        <p:txBody>
          <a:bodyPr wrap="squar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a:spcBef>
                <a:spcPct val="0"/>
              </a:spcBef>
              <a:buClrTx/>
              <a:buSzTx/>
              <a:buFontTx/>
              <a:buNone/>
            </a:pPr>
            <a:r>
              <a:rPr lang="en-US" altLang="en-US" sz="1200" b="1" dirty="0">
                <a:ln w="0">
                  <a:noFill/>
                </a:ln>
                <a:solidFill>
                  <a:srgbClr val="FFFF00"/>
                </a:solidFill>
                <a:effectLst>
                  <a:glow rad="139700">
                    <a:schemeClr val="bg1">
                      <a:alpha val="40000"/>
                    </a:schemeClr>
                  </a:glow>
                </a:effectLst>
                <a:cs typeface="Arial" panose="020B0604020202020204" pitchFamily="34" charset="0"/>
              </a:rPr>
              <a:t>NORTH</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DFCE7C-97BB-2E24-28E9-2F2F6653281B}"/>
              </a:ext>
            </a:extLst>
          </p:cNvPr>
          <p:cNvPicPr>
            <a:picLocks noChangeAspect="1"/>
          </p:cNvPicPr>
          <p:nvPr/>
        </p:nvPicPr>
        <p:blipFill rotWithShape="1">
          <a:blip r:embed="rId2">
            <a:extLst>
              <a:ext uri="{28A0092B-C50C-407E-A947-70E740481C1C}">
                <a14:useLocalDpi xmlns:a14="http://schemas.microsoft.com/office/drawing/2010/main" val="0"/>
              </a:ext>
            </a:extLst>
          </a:blip>
          <a:srcRect l="4798" t="752" b="5551"/>
          <a:stretch/>
        </p:blipFill>
        <p:spPr>
          <a:xfrm>
            <a:off x="685800" y="2013722"/>
            <a:ext cx="10814903" cy="4501378"/>
          </a:xfrm>
          <a:prstGeom prst="rect">
            <a:avLst/>
          </a:prstGeom>
        </p:spPr>
      </p:pic>
      <p:sp>
        <p:nvSpPr>
          <p:cNvPr id="2" name="Rectangle 2">
            <a:extLst>
              <a:ext uri="{FF2B5EF4-FFF2-40B4-BE49-F238E27FC236}">
                <a16:creationId xmlns:a16="http://schemas.microsoft.com/office/drawing/2014/main" id="{D4166D92-521A-4860-2954-9D087978782B}"/>
              </a:ext>
            </a:extLst>
          </p:cNvPr>
          <p:cNvSpPr txBox="1">
            <a:spLocks noChangeArrowheads="1"/>
          </p:cNvSpPr>
          <p:nvPr/>
        </p:nvSpPr>
        <p:spPr>
          <a:xfrm>
            <a:off x="685800" y="685800"/>
            <a:ext cx="10820400" cy="1752600"/>
          </a:xfrm>
          <a:prstGeom prst="rect">
            <a:avLst/>
          </a:prstGeom>
          <a:effectLst/>
        </p:spPr>
        <p:txBody>
          <a:bodyPr vert="horz" lIns="91440" tIns="45720" rIns="91440" bIns="45720" rtlCol="0" anchor="t">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dirty="0">
                <a:solidFill>
                  <a:srgbClr val="FFFF00"/>
                </a:solidFill>
                <a:latin typeface="Times New Roman" pitchFamily="18" charset="0"/>
                <a:cs typeface="Times New Roman" pitchFamily="18" charset="0"/>
              </a:rPr>
              <a:t>TEMPORARY RIGHT-OF-WAY</a:t>
            </a:r>
          </a:p>
          <a:p>
            <a:pPr>
              <a:defRPr/>
            </a:pPr>
            <a:r>
              <a:rPr lang="en-US" sz="2800" dirty="0">
                <a:solidFill>
                  <a:srgbClr val="FFFF00"/>
                </a:solidFill>
                <a:latin typeface="Times New Roman" pitchFamily="18" charset="0"/>
                <a:cs typeface="Times New Roman" pitchFamily="18" charset="0"/>
              </a:rPr>
              <a:t>PARCEL #2 – M57-00721-0002 – </a:t>
            </a:r>
            <a:r>
              <a:rPr lang="en-US" sz="2800" dirty="0" err="1">
                <a:solidFill>
                  <a:srgbClr val="FFFF00"/>
                </a:solidFill>
                <a:latin typeface="Times New Roman" pitchFamily="18" charset="0"/>
                <a:cs typeface="Times New Roman" pitchFamily="18" charset="0"/>
              </a:rPr>
              <a:t>deeter</a:t>
            </a:r>
            <a:r>
              <a:rPr lang="en-US" sz="2800" dirty="0">
                <a:solidFill>
                  <a:srgbClr val="FFFF00"/>
                </a:solidFill>
                <a:latin typeface="Times New Roman" pitchFamily="18" charset="0"/>
                <a:cs typeface="Times New Roman" pitchFamily="18" charset="0"/>
              </a:rPr>
              <a:t> et al.</a:t>
            </a:r>
          </a:p>
          <a:p>
            <a:pPr>
              <a:defRPr/>
            </a:pPr>
            <a:endParaRPr lang="en-US" dirty="0">
              <a:solidFill>
                <a:srgbClr val="FFFF00"/>
              </a:solidFill>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F91CAA-4F28-4154-A30D-9B593A67961B}"/>
              </a:ext>
            </a:extLst>
          </p:cNvPr>
          <p:cNvPicPr>
            <a:picLocks noChangeAspect="1"/>
          </p:cNvPicPr>
          <p:nvPr/>
        </p:nvPicPr>
        <p:blipFill rotWithShape="1">
          <a:blip r:embed="rId2">
            <a:extLst>
              <a:ext uri="{28A0092B-C50C-407E-A947-70E740481C1C}">
                <a14:useLocalDpi xmlns:a14="http://schemas.microsoft.com/office/drawing/2010/main" val="0"/>
              </a:ext>
            </a:extLst>
          </a:blip>
          <a:srcRect l="54845" t="38798" r="5980" b="36109"/>
          <a:stretch/>
        </p:blipFill>
        <p:spPr>
          <a:xfrm>
            <a:off x="2899685" y="2031188"/>
            <a:ext cx="6387127" cy="3155991"/>
          </a:xfrm>
          <a:prstGeom prst="rect">
            <a:avLst/>
          </a:prstGeom>
        </p:spPr>
      </p:pic>
      <p:sp>
        <p:nvSpPr>
          <p:cNvPr id="5" name="Rectangle 2">
            <a:extLst>
              <a:ext uri="{FF2B5EF4-FFF2-40B4-BE49-F238E27FC236}">
                <a16:creationId xmlns:a16="http://schemas.microsoft.com/office/drawing/2014/main" id="{91C66571-00E9-37C5-5A20-A8700B10C49B}"/>
              </a:ext>
            </a:extLst>
          </p:cNvPr>
          <p:cNvSpPr txBox="1">
            <a:spLocks noChangeArrowheads="1"/>
          </p:cNvSpPr>
          <p:nvPr/>
        </p:nvSpPr>
        <p:spPr>
          <a:xfrm>
            <a:off x="685800" y="685800"/>
            <a:ext cx="10820400" cy="1752600"/>
          </a:xfrm>
          <a:prstGeom prst="rect">
            <a:avLst/>
          </a:prstGeom>
          <a:effectLst/>
        </p:spPr>
        <p:txBody>
          <a:bodyPr vert="horz" lIns="91440" tIns="45720" rIns="91440" bIns="45720" rtlCol="0" anchor="t">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dirty="0">
                <a:solidFill>
                  <a:srgbClr val="FFFF00"/>
                </a:solidFill>
                <a:latin typeface="Times New Roman" pitchFamily="18" charset="0"/>
                <a:cs typeface="Times New Roman" pitchFamily="18" charset="0"/>
              </a:rPr>
              <a:t>UTILITY easement</a:t>
            </a:r>
          </a:p>
          <a:p>
            <a:pPr>
              <a:defRPr/>
            </a:pPr>
            <a:r>
              <a:rPr lang="en-US" sz="2800" dirty="0">
                <a:solidFill>
                  <a:srgbClr val="FFFF00"/>
                </a:solidFill>
                <a:latin typeface="Times New Roman" pitchFamily="18" charset="0"/>
                <a:cs typeface="Times New Roman" pitchFamily="18" charset="0"/>
              </a:rPr>
              <a:t>PARCEL #5 – M57-00714-0004 – St. </a:t>
            </a:r>
            <a:r>
              <a:rPr lang="en-US" sz="2800" dirty="0" err="1">
                <a:solidFill>
                  <a:srgbClr val="FFFF00"/>
                </a:solidFill>
                <a:latin typeface="Times New Roman" pitchFamily="18" charset="0"/>
                <a:cs typeface="Times New Roman" pitchFamily="18" charset="0"/>
              </a:rPr>
              <a:t>paul</a:t>
            </a:r>
            <a:r>
              <a:rPr lang="en-US" sz="2800" dirty="0">
                <a:solidFill>
                  <a:srgbClr val="FFFF00"/>
                </a:solidFill>
                <a:latin typeface="Times New Roman" pitchFamily="18" charset="0"/>
                <a:cs typeface="Times New Roman" pitchFamily="18" charset="0"/>
              </a:rPr>
              <a:t> catholic church</a:t>
            </a:r>
          </a:p>
          <a:p>
            <a:pPr>
              <a:defRPr/>
            </a:pPr>
            <a:endParaRPr lang="en-US" dirty="0">
              <a:solidFill>
                <a:srgbClr val="FFFF00"/>
              </a:solidFill>
              <a:latin typeface="Times New Roman" pitchFamily="18" charset="0"/>
              <a:cs typeface="Times New Roman" pitchFamily="18" charset="0"/>
            </a:endParaRPr>
          </a:p>
        </p:txBody>
      </p:sp>
      <p:sp>
        <p:nvSpPr>
          <p:cNvPr id="13" name="Up Arrow 9">
            <a:extLst>
              <a:ext uri="{FF2B5EF4-FFF2-40B4-BE49-F238E27FC236}">
                <a16:creationId xmlns:a16="http://schemas.microsoft.com/office/drawing/2014/main" id="{E9FC79E8-DB47-2CB8-896C-D7C239CDB8EF}"/>
              </a:ext>
            </a:extLst>
          </p:cNvPr>
          <p:cNvSpPr>
            <a:spLocks noChangeArrowheads="1"/>
          </p:cNvSpPr>
          <p:nvPr/>
        </p:nvSpPr>
        <p:spPr bwMode="auto">
          <a:xfrm>
            <a:off x="9537819" y="2031188"/>
            <a:ext cx="404284" cy="418222"/>
          </a:xfrm>
          <a:prstGeom prst="upArrow">
            <a:avLst>
              <a:gd name="adj1" fmla="val 50000"/>
              <a:gd name="adj2" fmla="val 50000"/>
            </a:avLst>
          </a:prstGeom>
          <a:solidFill>
            <a:srgbClr val="FFFF00"/>
          </a:solidFill>
          <a:ln w="9525" algn="ctr">
            <a:noFill/>
            <a:round/>
            <a:headEnd/>
            <a:tailEnd/>
          </a:ln>
          <a:effectLst>
            <a:glow rad="63500">
              <a:schemeClr val="bg1">
                <a:alpha val="40000"/>
              </a:schemeClr>
            </a:glow>
          </a:effectLst>
        </p:spPr>
        <p:txBody>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14" name="TextBox 10">
            <a:extLst>
              <a:ext uri="{FF2B5EF4-FFF2-40B4-BE49-F238E27FC236}">
                <a16:creationId xmlns:a16="http://schemas.microsoft.com/office/drawing/2014/main" id="{47BBF205-93DE-CF68-AD5B-4A23E382A6EE}"/>
              </a:ext>
            </a:extLst>
          </p:cNvPr>
          <p:cNvSpPr txBox="1">
            <a:spLocks noChangeArrowheads="1"/>
          </p:cNvSpPr>
          <p:nvPr/>
        </p:nvSpPr>
        <p:spPr bwMode="auto">
          <a:xfrm>
            <a:off x="9347318" y="2483099"/>
            <a:ext cx="808567" cy="276999"/>
          </a:xfrm>
          <a:prstGeom prst="rect">
            <a:avLst/>
          </a:prstGeom>
          <a:noFill/>
          <a:ln>
            <a:noFill/>
          </a:ln>
        </p:spPr>
        <p:txBody>
          <a:bodyPr wrap="squar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a:spcBef>
                <a:spcPct val="0"/>
              </a:spcBef>
              <a:buClrTx/>
              <a:buSzTx/>
              <a:buFontTx/>
              <a:buNone/>
            </a:pPr>
            <a:r>
              <a:rPr lang="en-US" altLang="en-US" sz="1200" b="1" dirty="0">
                <a:ln w="0">
                  <a:noFill/>
                </a:ln>
                <a:solidFill>
                  <a:srgbClr val="FFFF00"/>
                </a:solidFill>
                <a:effectLst>
                  <a:glow rad="139700">
                    <a:schemeClr val="bg1">
                      <a:alpha val="40000"/>
                    </a:schemeClr>
                  </a:glow>
                </a:effectLst>
                <a:cs typeface="Arial" panose="020B0604020202020204" pitchFamily="34" charset="0"/>
              </a:rPr>
              <a:t>NORTH</a:t>
            </a:r>
          </a:p>
        </p:txBody>
      </p:sp>
      <p:sp>
        <p:nvSpPr>
          <p:cNvPr id="20" name="TextBox 1">
            <a:extLst>
              <a:ext uri="{FF2B5EF4-FFF2-40B4-BE49-F238E27FC236}">
                <a16:creationId xmlns:a16="http://schemas.microsoft.com/office/drawing/2014/main" id="{DF7CA550-1FD7-E916-49A5-FD7B46A076D1}"/>
              </a:ext>
            </a:extLst>
          </p:cNvPr>
          <p:cNvSpPr txBox="1">
            <a:spLocks noChangeArrowheads="1"/>
          </p:cNvSpPr>
          <p:nvPr/>
        </p:nvSpPr>
        <p:spPr bwMode="auto">
          <a:xfrm>
            <a:off x="1594605" y="5187180"/>
            <a:ext cx="90027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solidFill>
                  <a:srgbClr val="FFFF00"/>
                </a:solidFill>
              </a:rPr>
              <a:t>Acquisition of 0.038 acres of Utility Easement from Parcel 5 on the south-east side of the road is necessary for AES utility deconfliction within the construction limits.</a:t>
            </a:r>
          </a:p>
        </p:txBody>
      </p:sp>
    </p:spTree>
    <p:extLst>
      <p:ext uri="{BB962C8B-B14F-4D97-AF65-F5344CB8AC3E}">
        <p14:creationId xmlns:p14="http://schemas.microsoft.com/office/powerpoint/2010/main" val="2165197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F2C7D34-829E-D4E3-7DEA-E67DC421293C}"/>
              </a:ext>
            </a:extLst>
          </p:cNvPr>
          <p:cNvPicPr>
            <a:picLocks noChangeAspect="1"/>
          </p:cNvPicPr>
          <p:nvPr/>
        </p:nvPicPr>
        <p:blipFill rotWithShape="1">
          <a:blip r:embed="rId2">
            <a:extLst>
              <a:ext uri="{28A0092B-C50C-407E-A947-70E740481C1C}">
                <a14:useLocalDpi xmlns:a14="http://schemas.microsoft.com/office/drawing/2010/main" val="0"/>
              </a:ext>
            </a:extLst>
          </a:blip>
          <a:srcRect l="11528" r="3011" b="8517"/>
          <a:stretch/>
        </p:blipFill>
        <p:spPr>
          <a:xfrm>
            <a:off x="685800" y="2013722"/>
            <a:ext cx="10814903" cy="4501378"/>
          </a:xfrm>
          <a:prstGeom prst="rect">
            <a:avLst/>
          </a:prstGeom>
        </p:spPr>
      </p:pic>
      <p:sp>
        <p:nvSpPr>
          <p:cNvPr id="2" name="Rectangle 2">
            <a:extLst>
              <a:ext uri="{FF2B5EF4-FFF2-40B4-BE49-F238E27FC236}">
                <a16:creationId xmlns:a16="http://schemas.microsoft.com/office/drawing/2014/main" id="{93C57245-5F49-2E7E-F4B4-111F30D7E2C8}"/>
              </a:ext>
            </a:extLst>
          </p:cNvPr>
          <p:cNvSpPr txBox="1">
            <a:spLocks noChangeArrowheads="1"/>
          </p:cNvSpPr>
          <p:nvPr/>
        </p:nvSpPr>
        <p:spPr>
          <a:xfrm>
            <a:off x="685800" y="685800"/>
            <a:ext cx="10820400" cy="1752600"/>
          </a:xfrm>
          <a:prstGeom prst="rect">
            <a:avLst/>
          </a:prstGeom>
          <a:effectLst/>
        </p:spPr>
        <p:txBody>
          <a:bodyPr vert="horz" lIns="91440" tIns="45720" rIns="91440" bIns="45720" rtlCol="0" anchor="t">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dirty="0">
                <a:solidFill>
                  <a:srgbClr val="FFFF00"/>
                </a:solidFill>
                <a:latin typeface="Times New Roman" pitchFamily="18" charset="0"/>
                <a:cs typeface="Times New Roman" pitchFamily="18" charset="0"/>
              </a:rPr>
              <a:t>UTILITY easement</a:t>
            </a:r>
          </a:p>
          <a:p>
            <a:pPr>
              <a:defRPr/>
            </a:pPr>
            <a:r>
              <a:rPr lang="en-US" sz="2800" dirty="0">
                <a:solidFill>
                  <a:srgbClr val="FFFF00"/>
                </a:solidFill>
                <a:latin typeface="Times New Roman" pitchFamily="18" charset="0"/>
                <a:cs typeface="Times New Roman" pitchFamily="18" charset="0"/>
              </a:rPr>
              <a:t>PARCEL #5 – M57-00714-0004 – St. </a:t>
            </a:r>
            <a:r>
              <a:rPr lang="en-US" sz="2800" dirty="0" err="1">
                <a:solidFill>
                  <a:srgbClr val="FFFF00"/>
                </a:solidFill>
                <a:latin typeface="Times New Roman" pitchFamily="18" charset="0"/>
                <a:cs typeface="Times New Roman" pitchFamily="18" charset="0"/>
              </a:rPr>
              <a:t>paul</a:t>
            </a:r>
            <a:r>
              <a:rPr lang="en-US" sz="2800" dirty="0">
                <a:solidFill>
                  <a:srgbClr val="FFFF00"/>
                </a:solidFill>
                <a:latin typeface="Times New Roman" pitchFamily="18" charset="0"/>
                <a:cs typeface="Times New Roman" pitchFamily="18" charset="0"/>
              </a:rPr>
              <a:t> catholic church</a:t>
            </a:r>
          </a:p>
          <a:p>
            <a:pPr>
              <a:defRPr/>
            </a:pPr>
            <a:endParaRPr lang="en-US"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2829111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5CDE617C-0542-5E2E-989C-0640CAE04C08}"/>
              </a:ext>
            </a:extLst>
          </p:cNvPr>
          <p:cNvSpPr txBox="1">
            <a:spLocks noChangeArrowheads="1"/>
          </p:cNvSpPr>
          <p:nvPr/>
        </p:nvSpPr>
        <p:spPr>
          <a:xfrm>
            <a:off x="1600200" y="1752600"/>
            <a:ext cx="8420100" cy="2590800"/>
          </a:xfrm>
          <a:prstGeom prst="rect">
            <a:avLst/>
          </a:prstGeom>
        </p:spPr>
        <p:txBody>
          <a:bodyPr vert="horz" lIns="0" tIns="0" rIns="0" bIns="0" rtlCol="0" anchor="t" anchorCtr="0">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Clr>
                <a:srgbClr val="FFFF00"/>
              </a:buClr>
              <a:buNone/>
              <a:defRPr/>
            </a:pPr>
            <a:r>
              <a:rPr lang="en-US" sz="3200" dirty="0">
                <a:solidFill>
                  <a:srgbClr val="FFFF00"/>
                </a:solidFill>
                <a:latin typeface="Times New Roman" pitchFamily="18" charset="0"/>
                <a:cs typeface="Times New Roman" pitchFamily="18" charset="0"/>
              </a:rPr>
              <a:t>Design:						MCEO design in-house</a:t>
            </a:r>
          </a:p>
          <a:p>
            <a:pPr marL="0" indent="0">
              <a:buClr>
                <a:srgbClr val="FFFF00"/>
              </a:buClr>
              <a:buNone/>
              <a:defRPr/>
            </a:pPr>
            <a:r>
              <a:rPr lang="en-US" sz="3200" dirty="0">
                <a:solidFill>
                  <a:srgbClr val="FFFF00"/>
                </a:solidFill>
                <a:latin typeface="Times New Roman" pitchFamily="18" charset="0"/>
                <a:cs typeface="Times New Roman" pitchFamily="18" charset="0"/>
              </a:rPr>
              <a:t>Right-of-Way:			TBD by real estate appraisal</a:t>
            </a:r>
          </a:p>
          <a:p>
            <a:pPr marL="0" indent="0">
              <a:buClr>
                <a:srgbClr val="FFFF00"/>
              </a:buClr>
              <a:buNone/>
              <a:defRPr/>
            </a:pPr>
            <a:r>
              <a:rPr lang="en-US" sz="3200" dirty="0">
                <a:solidFill>
                  <a:srgbClr val="FFFF00"/>
                </a:solidFill>
                <a:latin typeface="Times New Roman" pitchFamily="18" charset="0"/>
                <a:cs typeface="Times New Roman" pitchFamily="18" charset="0"/>
              </a:rPr>
              <a:t>Construction:			</a:t>
            </a:r>
          </a:p>
        </p:txBody>
      </p:sp>
      <p:sp>
        <p:nvSpPr>
          <p:cNvPr id="2" name="Rectangle 2">
            <a:extLst>
              <a:ext uri="{FF2B5EF4-FFF2-40B4-BE49-F238E27FC236}">
                <a16:creationId xmlns:a16="http://schemas.microsoft.com/office/drawing/2014/main" id="{525323C9-E892-D5B7-848A-C7E11CF30591}"/>
              </a:ext>
            </a:extLst>
          </p:cNvPr>
          <p:cNvSpPr txBox="1">
            <a:spLocks noChangeArrowheads="1"/>
          </p:cNvSpPr>
          <p:nvPr/>
        </p:nvSpPr>
        <p:spPr>
          <a:xfrm>
            <a:off x="685800" y="685800"/>
            <a:ext cx="8534400" cy="739489"/>
          </a:xfrm>
          <a:prstGeom prst="rect">
            <a:avLst/>
          </a:prstGeom>
          <a:effectLst/>
        </p:spPr>
        <p:txBody>
          <a:bodyPr vert="horz" lIns="91440" tIns="45720" rIns="91440" bIns="45720" rtlCol="0" anchor="t">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dirty="0">
                <a:solidFill>
                  <a:srgbClr val="FFFF00"/>
                </a:solidFill>
                <a:latin typeface="Times New Roman" pitchFamily="18" charset="0"/>
                <a:cs typeface="Times New Roman" pitchFamily="18" charset="0"/>
              </a:rPr>
              <a:t>PROJECT COSTS</a:t>
            </a:r>
          </a:p>
        </p:txBody>
      </p:sp>
      <p:sp>
        <p:nvSpPr>
          <p:cNvPr id="12" name="Rectangle 3">
            <a:extLst>
              <a:ext uri="{FF2B5EF4-FFF2-40B4-BE49-F238E27FC236}">
                <a16:creationId xmlns:a16="http://schemas.microsoft.com/office/drawing/2014/main" id="{0D8FBEFB-B057-3B72-A744-1008E710F375}"/>
              </a:ext>
            </a:extLst>
          </p:cNvPr>
          <p:cNvSpPr txBox="1">
            <a:spLocks noChangeArrowheads="1"/>
          </p:cNvSpPr>
          <p:nvPr/>
        </p:nvSpPr>
        <p:spPr>
          <a:xfrm>
            <a:off x="4953000" y="1752600"/>
            <a:ext cx="2590800" cy="2590800"/>
          </a:xfrm>
          <a:prstGeom prst="rect">
            <a:avLst/>
          </a:prstGeom>
        </p:spPr>
        <p:txBody>
          <a:bodyPr vert="horz" lIns="0" tIns="0" rIns="0" bIns="0" rtlCol="0" anchor="t" anchorCtr="0">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r">
              <a:buClr>
                <a:srgbClr val="FFFF00"/>
              </a:buClr>
              <a:buNone/>
              <a:defRPr/>
            </a:pPr>
            <a:endParaRPr lang="en-US" sz="3200" dirty="0">
              <a:solidFill>
                <a:srgbClr val="FFFF00"/>
              </a:solidFill>
              <a:latin typeface="Times New Roman" pitchFamily="18" charset="0"/>
              <a:cs typeface="Times New Roman" pitchFamily="18" charset="0"/>
            </a:endParaRPr>
          </a:p>
          <a:p>
            <a:pPr marL="0" indent="0" algn="r">
              <a:buClr>
                <a:srgbClr val="FFFF00"/>
              </a:buClr>
              <a:buNone/>
              <a:defRPr/>
            </a:pPr>
            <a:endParaRPr lang="en-US" sz="3200" dirty="0">
              <a:solidFill>
                <a:srgbClr val="FFFF00"/>
              </a:solidFill>
              <a:latin typeface="Times New Roman" pitchFamily="18" charset="0"/>
              <a:cs typeface="Times New Roman" pitchFamily="18" charset="0"/>
            </a:endParaRPr>
          </a:p>
          <a:p>
            <a:pPr marL="0" indent="0" algn="r">
              <a:buClr>
                <a:srgbClr val="FFFF00"/>
              </a:buClr>
              <a:buNone/>
              <a:defRPr/>
            </a:pPr>
            <a:r>
              <a:rPr lang="en-US" sz="3200" dirty="0">
                <a:solidFill>
                  <a:srgbClr val="FFFF00"/>
                </a:solidFill>
                <a:latin typeface="Times New Roman" pitchFamily="18" charset="0"/>
                <a:cs typeface="Times New Roman" pitchFamily="18" charset="0"/>
              </a:rPr>
              <a:t>$  389,800.00</a:t>
            </a:r>
          </a:p>
        </p:txBody>
      </p:sp>
      <p:sp>
        <p:nvSpPr>
          <p:cNvPr id="3" name="TextBox 1">
            <a:extLst>
              <a:ext uri="{FF2B5EF4-FFF2-40B4-BE49-F238E27FC236}">
                <a16:creationId xmlns:a16="http://schemas.microsoft.com/office/drawing/2014/main" id="{79B09B26-9EB8-DCD9-79F7-36CDE216BEC2}"/>
              </a:ext>
            </a:extLst>
          </p:cNvPr>
          <p:cNvSpPr txBox="1">
            <a:spLocks noChangeArrowheads="1"/>
          </p:cNvSpPr>
          <p:nvPr/>
        </p:nvSpPr>
        <p:spPr bwMode="auto">
          <a:xfrm>
            <a:off x="1594605" y="4267200"/>
            <a:ext cx="900278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dirty="0">
                <a:solidFill>
                  <a:srgbClr val="FFFF00"/>
                </a:solidFill>
              </a:rPr>
              <a:t>The MCEO has obtained an LTIP grant through the OPWC for </a:t>
            </a:r>
            <a:r>
              <a:rPr lang="en-US" altLang="en-US" sz="2400" b="1" dirty="0">
                <a:solidFill>
                  <a:srgbClr val="FFFF00"/>
                </a:solidFill>
              </a:rPr>
              <a:t>$195,000.00</a:t>
            </a:r>
            <a:r>
              <a:rPr lang="en-US" altLang="en-US" sz="2400" dirty="0">
                <a:solidFill>
                  <a:srgbClr val="FFFF00"/>
                </a:solidFill>
              </a:rPr>
              <a:t> to be applied to eligible project costs</a:t>
            </a:r>
          </a:p>
        </p:txBody>
      </p:sp>
    </p:spTree>
    <p:extLst>
      <p:ext uri="{BB962C8B-B14F-4D97-AF65-F5344CB8AC3E}">
        <p14:creationId xmlns:p14="http://schemas.microsoft.com/office/powerpoint/2010/main" val="2302378280"/>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DC1CDB-53CC-DECB-2365-B1DBD6E6394C}"/>
              </a:ext>
            </a:extLst>
          </p:cNvPr>
          <p:cNvSpPr txBox="1">
            <a:spLocks noChangeArrowheads="1"/>
          </p:cNvSpPr>
          <p:nvPr/>
        </p:nvSpPr>
        <p:spPr>
          <a:xfrm>
            <a:off x="685800" y="685800"/>
            <a:ext cx="8534400" cy="739489"/>
          </a:xfrm>
          <a:prstGeom prst="rect">
            <a:avLst/>
          </a:prstGeom>
          <a:effectLst/>
        </p:spPr>
        <p:txBody>
          <a:bodyPr vert="horz" lIns="91440" tIns="45720" rIns="91440" bIns="45720" rtlCol="0" anchor="t">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dirty="0">
                <a:solidFill>
                  <a:srgbClr val="FFFF00"/>
                </a:solidFill>
                <a:latin typeface="Times New Roman" pitchFamily="18" charset="0"/>
                <a:cs typeface="Times New Roman" pitchFamily="18" charset="0"/>
              </a:rPr>
              <a:t>PROJECT SCHEDULE</a:t>
            </a:r>
          </a:p>
        </p:txBody>
      </p:sp>
      <p:sp>
        <p:nvSpPr>
          <p:cNvPr id="6" name="Rectangle 3">
            <a:extLst>
              <a:ext uri="{FF2B5EF4-FFF2-40B4-BE49-F238E27FC236}">
                <a16:creationId xmlns:a16="http://schemas.microsoft.com/office/drawing/2014/main" id="{4CD09FAD-0EEC-AE38-B414-EF1CB1892B33}"/>
              </a:ext>
            </a:extLst>
          </p:cNvPr>
          <p:cNvSpPr txBox="1">
            <a:spLocks noChangeArrowheads="1"/>
          </p:cNvSpPr>
          <p:nvPr/>
        </p:nvSpPr>
        <p:spPr>
          <a:xfrm>
            <a:off x="1600200" y="1752600"/>
            <a:ext cx="9677400" cy="3124200"/>
          </a:xfrm>
          <a:prstGeom prst="rect">
            <a:avLst/>
          </a:prstGeom>
        </p:spPr>
        <p:txBody>
          <a:bodyPr vert="horz" lIns="0" tIns="0" rIns="0" bIns="0" rtlCol="0" anchor="t" anchorCtr="0">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Clr>
                <a:srgbClr val="FFFF00"/>
              </a:buClr>
              <a:buNone/>
              <a:defRPr/>
            </a:pPr>
            <a:r>
              <a:rPr lang="en-US" sz="3200" dirty="0">
                <a:solidFill>
                  <a:srgbClr val="FFFF00"/>
                </a:solidFill>
                <a:latin typeface="Times New Roman" pitchFamily="18" charset="0"/>
                <a:cs typeface="Times New Roman" pitchFamily="18" charset="0"/>
              </a:rPr>
              <a:t>Design:						April 2021 – May 2023</a:t>
            </a:r>
          </a:p>
          <a:p>
            <a:pPr marL="0" indent="0">
              <a:buClr>
                <a:srgbClr val="FFFF00"/>
              </a:buClr>
              <a:buNone/>
              <a:defRPr/>
            </a:pPr>
            <a:r>
              <a:rPr lang="en-US" sz="3200" dirty="0">
                <a:solidFill>
                  <a:srgbClr val="FFFF00"/>
                </a:solidFill>
                <a:latin typeface="Times New Roman" pitchFamily="18" charset="0"/>
                <a:cs typeface="Times New Roman" pitchFamily="18" charset="0"/>
              </a:rPr>
              <a:t>Right-of-Way:			July 2023 – December 2023</a:t>
            </a:r>
          </a:p>
          <a:p>
            <a:pPr marL="0" indent="0">
              <a:buClr>
                <a:srgbClr val="FFFF00"/>
              </a:buClr>
              <a:buNone/>
              <a:defRPr/>
            </a:pPr>
            <a:r>
              <a:rPr lang="en-US" sz="3200" dirty="0">
                <a:solidFill>
                  <a:srgbClr val="FFFF00"/>
                </a:solidFill>
                <a:latin typeface="Times New Roman" pitchFamily="18" charset="0"/>
                <a:cs typeface="Times New Roman" pitchFamily="18" charset="0"/>
              </a:rPr>
              <a:t>Advertise &amp; Award:	January 2024 – February 2024</a:t>
            </a:r>
          </a:p>
          <a:p>
            <a:pPr marL="0" indent="0">
              <a:buClr>
                <a:srgbClr val="FFFF00"/>
              </a:buClr>
              <a:buNone/>
              <a:defRPr/>
            </a:pPr>
            <a:r>
              <a:rPr lang="en-US" sz="3200" dirty="0">
                <a:solidFill>
                  <a:srgbClr val="FFFF00"/>
                </a:solidFill>
                <a:latin typeface="Times New Roman" pitchFamily="18" charset="0"/>
                <a:cs typeface="Times New Roman" pitchFamily="18" charset="0"/>
              </a:rPr>
              <a:t>Construction:				March 2024 – May 2024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DC1CDB-53CC-DECB-2365-B1DBD6E6394C}"/>
              </a:ext>
            </a:extLst>
          </p:cNvPr>
          <p:cNvSpPr txBox="1">
            <a:spLocks noChangeArrowheads="1"/>
          </p:cNvSpPr>
          <p:nvPr/>
        </p:nvSpPr>
        <p:spPr>
          <a:xfrm>
            <a:off x="685800" y="685800"/>
            <a:ext cx="8534400" cy="739489"/>
          </a:xfrm>
          <a:prstGeom prst="rect">
            <a:avLst/>
          </a:prstGeom>
          <a:effectLst/>
        </p:spPr>
        <p:txBody>
          <a:bodyPr vert="horz" lIns="91440" tIns="45720" rIns="91440" bIns="45720" rtlCol="0" anchor="t">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dirty="0">
                <a:solidFill>
                  <a:srgbClr val="FFFF00"/>
                </a:solidFill>
                <a:latin typeface="Times New Roman" pitchFamily="18" charset="0"/>
                <a:cs typeface="Times New Roman" pitchFamily="18" charset="0"/>
              </a:rPr>
              <a:t>Maintenance of traffic</a:t>
            </a:r>
          </a:p>
        </p:txBody>
      </p:sp>
      <p:sp>
        <p:nvSpPr>
          <p:cNvPr id="3" name="Rectangle 3">
            <a:extLst>
              <a:ext uri="{FF2B5EF4-FFF2-40B4-BE49-F238E27FC236}">
                <a16:creationId xmlns:a16="http://schemas.microsoft.com/office/drawing/2014/main" id="{A9D2A4AD-4A94-AB7E-1ABF-5B832C6FB98B}"/>
              </a:ext>
            </a:extLst>
          </p:cNvPr>
          <p:cNvSpPr>
            <a:spLocks noGrp="1" noChangeArrowheads="1"/>
          </p:cNvSpPr>
          <p:nvPr>
            <p:ph idx="1"/>
          </p:nvPr>
        </p:nvSpPr>
        <p:spPr>
          <a:xfrm>
            <a:off x="914401" y="1752599"/>
            <a:ext cx="5105400" cy="4267201"/>
          </a:xfrm>
        </p:spPr>
        <p:txBody>
          <a:bodyPr lIns="0" tIns="0" rIns="0" bIns="0" anchor="t" anchorCtr="0">
            <a:normAutofit fontScale="85000" lnSpcReduction="10000"/>
          </a:bodyPr>
          <a:lstStyle/>
          <a:p>
            <a:pPr eaLnBrk="1" hangingPunct="1">
              <a:buClr>
                <a:srgbClr val="FFFF00"/>
              </a:buClr>
              <a:buFontTx/>
              <a:buChar char="•"/>
              <a:defRPr/>
            </a:pPr>
            <a:r>
              <a:rPr lang="en-US" sz="3200" dirty="0">
                <a:solidFill>
                  <a:srgbClr val="FFFF00"/>
                </a:solidFill>
                <a:latin typeface="Times New Roman" pitchFamily="18" charset="0"/>
                <a:cs typeface="Times New Roman" pitchFamily="18" charset="0"/>
              </a:rPr>
              <a:t>Road closure for </a:t>
            </a:r>
            <a:r>
              <a:rPr lang="en-US" sz="3200" u="sng" dirty="0">
                <a:solidFill>
                  <a:srgbClr val="FFFF00"/>
                </a:solidFill>
                <a:latin typeface="Times New Roman" pitchFamily="18" charset="0"/>
                <a:cs typeface="Times New Roman" pitchFamily="18" charset="0"/>
              </a:rPr>
              <a:t>30 working days</a:t>
            </a:r>
            <a:r>
              <a:rPr lang="en-US" sz="3200" dirty="0">
                <a:solidFill>
                  <a:srgbClr val="FFFF00"/>
                </a:solidFill>
                <a:latin typeface="Times New Roman" pitchFamily="18" charset="0"/>
                <a:cs typeface="Times New Roman" pitchFamily="18" charset="0"/>
              </a:rPr>
              <a:t> March 2024 - May 2024</a:t>
            </a:r>
          </a:p>
          <a:p>
            <a:pPr eaLnBrk="1" hangingPunct="1">
              <a:buClr>
                <a:srgbClr val="FFFF00"/>
              </a:buClr>
              <a:buFontTx/>
              <a:buChar char="•"/>
              <a:defRPr/>
            </a:pPr>
            <a:r>
              <a:rPr lang="en-US" sz="3200" dirty="0">
                <a:solidFill>
                  <a:srgbClr val="FFFF00"/>
                </a:solidFill>
                <a:latin typeface="Times New Roman" pitchFamily="18" charset="0"/>
                <a:cs typeface="Times New Roman" pitchFamily="18" charset="0"/>
              </a:rPr>
              <a:t>Notice sign will be in place 21 days in advance to closure</a:t>
            </a:r>
          </a:p>
          <a:p>
            <a:pPr eaLnBrk="1" hangingPunct="1">
              <a:buClr>
                <a:srgbClr val="FFFF00"/>
              </a:buClr>
              <a:buFontTx/>
              <a:buChar char="•"/>
              <a:defRPr/>
            </a:pPr>
            <a:endParaRPr lang="en-US" sz="3200" dirty="0">
              <a:solidFill>
                <a:srgbClr val="FFFF00"/>
              </a:solidFill>
              <a:latin typeface="Times New Roman" pitchFamily="18" charset="0"/>
              <a:cs typeface="Times New Roman" pitchFamily="18" charset="0"/>
            </a:endParaRPr>
          </a:p>
          <a:p>
            <a:pPr eaLnBrk="1" hangingPunct="1">
              <a:buClr>
                <a:srgbClr val="FFFF00"/>
              </a:buClr>
              <a:buFontTx/>
              <a:buChar char="•"/>
              <a:defRPr/>
            </a:pPr>
            <a:r>
              <a:rPr lang="en-US" sz="3200" dirty="0" err="1">
                <a:solidFill>
                  <a:srgbClr val="FFFF00"/>
                </a:solidFill>
                <a:latin typeface="Times New Roman" pitchFamily="18" charset="0"/>
                <a:cs typeface="Times New Roman" pitchFamily="18" charset="0"/>
              </a:rPr>
              <a:t>Huls</a:t>
            </a:r>
            <a:r>
              <a:rPr lang="en-US" sz="3200" dirty="0">
                <a:solidFill>
                  <a:srgbClr val="FFFF00"/>
                </a:solidFill>
                <a:latin typeface="Times New Roman" pitchFamily="18" charset="0"/>
                <a:cs typeface="Times New Roman" pitchFamily="18" charset="0"/>
              </a:rPr>
              <a:t> Drive will be accessible from the West</a:t>
            </a:r>
          </a:p>
          <a:p>
            <a:pPr>
              <a:buClr>
                <a:srgbClr val="FFFF00"/>
              </a:buClr>
              <a:buFontTx/>
              <a:buChar char="•"/>
              <a:defRPr/>
            </a:pPr>
            <a:r>
              <a:rPr lang="en-US" sz="3200" dirty="0" err="1">
                <a:solidFill>
                  <a:srgbClr val="FFFF00"/>
                </a:solidFill>
                <a:latin typeface="Times New Roman" pitchFamily="18" charset="0"/>
                <a:cs typeface="Times New Roman" pitchFamily="18" charset="0"/>
              </a:rPr>
              <a:t>Deeter</a:t>
            </a:r>
            <a:r>
              <a:rPr lang="en-US" sz="3200" dirty="0">
                <a:solidFill>
                  <a:srgbClr val="FFFF00"/>
                </a:solidFill>
                <a:latin typeface="Times New Roman" pitchFamily="18" charset="0"/>
                <a:cs typeface="Times New Roman" pitchFamily="18" charset="0"/>
              </a:rPr>
              <a:t> Drive and St. Paul Church will be accessible from the East</a:t>
            </a:r>
          </a:p>
          <a:p>
            <a:pPr eaLnBrk="1" hangingPunct="1">
              <a:buClr>
                <a:srgbClr val="FFFF00"/>
              </a:buClr>
              <a:buFontTx/>
              <a:buChar char="•"/>
              <a:defRPr/>
            </a:pPr>
            <a:endParaRPr lang="en-US" sz="3200" dirty="0">
              <a:solidFill>
                <a:srgbClr val="FFFF00"/>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87F48886-98FE-C3E6-D2EC-43AE8D255F7D}"/>
              </a:ext>
            </a:extLst>
          </p:cNvPr>
          <p:cNvPicPr>
            <a:picLocks noChangeAspect="1"/>
          </p:cNvPicPr>
          <p:nvPr/>
        </p:nvPicPr>
        <p:blipFill rotWithShape="1">
          <a:blip r:embed="rId3">
            <a:extLst>
              <a:ext uri="{28A0092B-C50C-407E-A947-70E740481C1C}">
                <a14:useLocalDpi xmlns:a14="http://schemas.microsoft.com/office/drawing/2010/main" val="0"/>
              </a:ext>
            </a:extLst>
          </a:blip>
          <a:srcRect l="44485" t="13503" r="17511" b="33059"/>
          <a:stretch/>
        </p:blipFill>
        <p:spPr>
          <a:xfrm>
            <a:off x="6553200" y="1670821"/>
            <a:ext cx="4947501" cy="4501378"/>
          </a:xfrm>
          <a:prstGeom prst="rect">
            <a:avLst/>
          </a:prstGeom>
        </p:spPr>
      </p:pic>
      <p:sp>
        <p:nvSpPr>
          <p:cNvPr id="5" name="Up Arrow 9">
            <a:extLst>
              <a:ext uri="{FF2B5EF4-FFF2-40B4-BE49-F238E27FC236}">
                <a16:creationId xmlns:a16="http://schemas.microsoft.com/office/drawing/2014/main" id="{C2A3BC41-899C-F291-B363-803D7B08274F}"/>
              </a:ext>
            </a:extLst>
          </p:cNvPr>
          <p:cNvSpPr>
            <a:spLocks noChangeArrowheads="1"/>
          </p:cNvSpPr>
          <p:nvPr/>
        </p:nvSpPr>
        <p:spPr bwMode="auto">
          <a:xfrm>
            <a:off x="10882635" y="767289"/>
            <a:ext cx="404284" cy="418222"/>
          </a:xfrm>
          <a:prstGeom prst="upArrow">
            <a:avLst>
              <a:gd name="adj1" fmla="val 50000"/>
              <a:gd name="adj2" fmla="val 50000"/>
            </a:avLst>
          </a:prstGeom>
          <a:solidFill>
            <a:srgbClr val="FFFF00"/>
          </a:solidFill>
          <a:ln w="9525" algn="ctr">
            <a:noFill/>
            <a:round/>
            <a:headEnd/>
            <a:tailEnd/>
          </a:ln>
          <a:effectLst>
            <a:glow rad="63500">
              <a:schemeClr val="bg1">
                <a:alpha val="40000"/>
              </a:schemeClr>
            </a:glow>
          </a:effectLst>
        </p:spPr>
        <p:txBody>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 name="TextBox 10">
            <a:extLst>
              <a:ext uri="{FF2B5EF4-FFF2-40B4-BE49-F238E27FC236}">
                <a16:creationId xmlns:a16="http://schemas.microsoft.com/office/drawing/2014/main" id="{9990BA64-A738-3136-6A47-14C114F9E9AF}"/>
              </a:ext>
            </a:extLst>
          </p:cNvPr>
          <p:cNvSpPr txBox="1">
            <a:spLocks noChangeArrowheads="1"/>
          </p:cNvSpPr>
          <p:nvPr/>
        </p:nvSpPr>
        <p:spPr bwMode="auto">
          <a:xfrm>
            <a:off x="10692134" y="1219200"/>
            <a:ext cx="808567" cy="276999"/>
          </a:xfrm>
          <a:prstGeom prst="rect">
            <a:avLst/>
          </a:prstGeom>
          <a:noFill/>
          <a:ln>
            <a:noFill/>
          </a:ln>
        </p:spPr>
        <p:txBody>
          <a:bodyPr wrap="square">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algn="ctr">
              <a:spcBef>
                <a:spcPct val="0"/>
              </a:spcBef>
              <a:buClrTx/>
              <a:buSzTx/>
              <a:buFontTx/>
              <a:buNone/>
            </a:pPr>
            <a:r>
              <a:rPr lang="en-US" altLang="en-US" sz="1200" b="1" dirty="0">
                <a:ln w="0">
                  <a:noFill/>
                </a:ln>
                <a:solidFill>
                  <a:srgbClr val="FFFF00"/>
                </a:solidFill>
                <a:effectLst>
                  <a:glow rad="139700">
                    <a:schemeClr val="bg1">
                      <a:alpha val="40000"/>
                    </a:schemeClr>
                  </a:glow>
                </a:effectLst>
                <a:cs typeface="Arial" panose="020B0604020202020204" pitchFamily="34" charset="0"/>
              </a:rPr>
              <a:t>NORTH</a:t>
            </a:r>
          </a:p>
        </p:txBody>
      </p:sp>
    </p:spTree>
    <p:extLst>
      <p:ext uri="{BB962C8B-B14F-4D97-AF65-F5344CB8AC3E}">
        <p14:creationId xmlns:p14="http://schemas.microsoft.com/office/powerpoint/2010/main" val="1205793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6" name="Rectangle 4">
            <a:extLst>
              <a:ext uri="{FF2B5EF4-FFF2-40B4-BE49-F238E27FC236}">
                <a16:creationId xmlns:a16="http://schemas.microsoft.com/office/drawing/2014/main" id="{3DA2A6D4-DD5C-4415-A6BA-CDFC229C7573}"/>
              </a:ext>
            </a:extLst>
          </p:cNvPr>
          <p:cNvSpPr>
            <a:spLocks noGrp="1" noChangeArrowheads="1"/>
          </p:cNvSpPr>
          <p:nvPr>
            <p:ph type="ctrTitle"/>
          </p:nvPr>
        </p:nvSpPr>
        <p:spPr>
          <a:xfrm>
            <a:off x="685800" y="685800"/>
            <a:ext cx="9910868" cy="2215991"/>
          </a:xfrm>
        </p:spPr>
        <p:txBody>
          <a:bodyPr wrap="square" lIns="0" tIns="0" rIns="0" bIns="0" anchor="t" anchorCtr="0">
            <a:spAutoFit/>
          </a:bodyPr>
          <a:lstStyle/>
          <a:p>
            <a:pPr eaLnBrk="1" hangingPunct="1">
              <a:defRPr/>
            </a:pPr>
            <a:r>
              <a:rPr lang="en-US" dirty="0">
                <a:solidFill>
                  <a:srgbClr val="FFFF00"/>
                </a:solidFill>
                <a:latin typeface="Times New Roman" pitchFamily="18" charset="0"/>
                <a:cs typeface="Times New Roman" pitchFamily="18" charset="0"/>
              </a:rPr>
              <a:t>Wenger road BRIDGE</a:t>
            </a:r>
            <a:br>
              <a:rPr lang="en-US" dirty="0">
                <a:solidFill>
                  <a:srgbClr val="FFFF00"/>
                </a:solidFill>
                <a:latin typeface="Times New Roman" pitchFamily="18" charset="0"/>
                <a:cs typeface="Times New Roman" pitchFamily="18" charset="0"/>
              </a:rPr>
            </a:br>
            <a:r>
              <a:rPr lang="en-US" dirty="0">
                <a:solidFill>
                  <a:srgbClr val="FFFF00"/>
                </a:solidFill>
                <a:latin typeface="Times New Roman" pitchFamily="18" charset="0"/>
                <a:cs typeface="Times New Roman" pitchFamily="18" charset="0"/>
              </a:rPr>
              <a:t>reconstruction PROJECT,</a:t>
            </a:r>
            <a:br>
              <a:rPr lang="en-US" dirty="0">
                <a:solidFill>
                  <a:srgbClr val="FFFF00"/>
                </a:solidFill>
                <a:latin typeface="Times New Roman" pitchFamily="18" charset="0"/>
                <a:cs typeface="Times New Roman" pitchFamily="18" charset="0"/>
              </a:rPr>
            </a:br>
            <a:r>
              <a:rPr lang="en-US" dirty="0">
                <a:solidFill>
                  <a:srgbClr val="FFFF00"/>
                </a:solidFill>
                <a:latin typeface="Times New Roman" pitchFamily="18" charset="0"/>
                <a:cs typeface="Times New Roman" pitchFamily="18" charset="0"/>
              </a:rPr>
              <a:t>clt-20-206</a:t>
            </a:r>
            <a:endParaRPr lang="en-US" sz="3600" dirty="0">
              <a:solidFill>
                <a:srgbClr val="FFFF00"/>
              </a:solidFill>
              <a:latin typeface="Times New Roman" pitchFamily="18" charset="0"/>
              <a:cs typeface="Times New Roman" pitchFamily="18" charset="0"/>
            </a:endParaRPr>
          </a:p>
        </p:txBody>
      </p:sp>
      <p:sp>
        <p:nvSpPr>
          <p:cNvPr id="5" name="Slide Number Placeholder 3">
            <a:extLst>
              <a:ext uri="{FF2B5EF4-FFF2-40B4-BE49-F238E27FC236}">
                <a16:creationId xmlns:a16="http://schemas.microsoft.com/office/drawing/2014/main" id="{8F323974-1132-4414-B11D-BBA2170F816A}"/>
              </a:ext>
            </a:extLst>
          </p:cNvPr>
          <p:cNvSpPr>
            <a:spLocks noGrp="1"/>
          </p:cNvSpPr>
          <p:nvPr>
            <p:ph type="sldNum" sz="quarter" idx="12"/>
          </p:nvPr>
        </p:nvSpPr>
        <p:spPr>
          <a:xfrm>
            <a:off x="8991600" y="5486400"/>
            <a:ext cx="2514600" cy="685800"/>
          </a:xfrm>
        </p:spPr>
        <p:txBody>
          <a:bodyPr wrap="none" lIns="0" tIns="0" rIns="0" bIns="0"/>
          <a:lstStyle/>
          <a:p>
            <a:pPr>
              <a:defRPr/>
            </a:pPr>
            <a:r>
              <a:rPr lang="en-US" dirty="0">
                <a:solidFill>
                  <a:srgbClr val="FFFF00"/>
                </a:solidFill>
                <a:latin typeface="Times New Roman" pitchFamily="18" charset="0"/>
                <a:cs typeface="Times New Roman" pitchFamily="18" charset="0"/>
              </a:rPr>
              <a:t>Job #2021-17</a:t>
            </a:r>
          </a:p>
        </p:txBody>
      </p:sp>
      <p:pic>
        <p:nvPicPr>
          <p:cNvPr id="7171" name="Picture 7">
            <a:extLst>
              <a:ext uri="{FF2B5EF4-FFF2-40B4-BE49-F238E27FC236}">
                <a16:creationId xmlns:a16="http://schemas.microsoft.com/office/drawing/2014/main" id="{DA978281-AD88-4C71-BA5D-9D2C805618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85800" y="4633912"/>
            <a:ext cx="1538288"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5E90A2-8381-A4F3-2D36-10AAD30E6E0C}"/>
              </a:ext>
            </a:extLst>
          </p:cNvPr>
          <p:cNvSpPr/>
          <p:nvPr/>
        </p:nvSpPr>
        <p:spPr>
          <a:xfrm>
            <a:off x="0" y="0"/>
            <a:ext cx="12192000" cy="6858000"/>
          </a:xfrm>
          <a:prstGeom prst="rect">
            <a:avLst/>
          </a:prstGeom>
          <a:gradFill>
            <a:gsLst>
              <a:gs pos="10000">
                <a:schemeClr val="bg2">
                  <a:tint val="97000"/>
                  <a:hueMod val="92000"/>
                  <a:satMod val="169000"/>
                  <a:lumMod val="164000"/>
                </a:schemeClr>
              </a:gs>
              <a:gs pos="100000">
                <a:schemeClr val="bg2">
                  <a:shade val="96000"/>
                  <a:satMod val="120000"/>
                  <a:lumMod val="90000"/>
                </a:schemeClr>
              </a:gs>
            </a:gsLst>
            <a:lin ang="612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C61F47EB-CEB8-4E9A-8948-F2FF3EBA7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565910"/>
            <a:ext cx="10972800" cy="3726180"/>
          </a:xfrm>
          <a:prstGeom prst="rect">
            <a:avLst/>
          </a:prstGeom>
        </p:spPr>
      </p:pic>
    </p:spTree>
    <p:extLst>
      <p:ext uri="{BB962C8B-B14F-4D97-AF65-F5344CB8AC3E}">
        <p14:creationId xmlns:p14="http://schemas.microsoft.com/office/powerpoint/2010/main" val="379407137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251C94-7E15-5F4A-0166-3C8A18947506}"/>
              </a:ext>
            </a:extLst>
          </p:cNvPr>
          <p:cNvPicPr>
            <a:picLocks noChangeAspect="1"/>
          </p:cNvPicPr>
          <p:nvPr/>
        </p:nvPicPr>
        <p:blipFill rotWithShape="1">
          <a:blip r:embed="rId2">
            <a:extLst>
              <a:ext uri="{28A0092B-C50C-407E-A947-70E740481C1C}">
                <a14:useLocalDpi xmlns:a14="http://schemas.microsoft.com/office/drawing/2010/main" val="0"/>
              </a:ext>
            </a:extLst>
          </a:blip>
          <a:srcRect l="315" t="16210" r="5343" b="12473"/>
          <a:stretch/>
        </p:blipFill>
        <p:spPr>
          <a:xfrm>
            <a:off x="685798" y="1670821"/>
            <a:ext cx="10814903" cy="4501378"/>
          </a:xfrm>
          <a:prstGeom prst="rect">
            <a:avLst/>
          </a:prstGeom>
        </p:spPr>
      </p:pic>
      <p:sp>
        <p:nvSpPr>
          <p:cNvPr id="322562" name="Rectangle 2">
            <a:extLst>
              <a:ext uri="{FF2B5EF4-FFF2-40B4-BE49-F238E27FC236}">
                <a16:creationId xmlns:a16="http://schemas.microsoft.com/office/drawing/2014/main" id="{C34B5877-05E6-4AC9-89FC-363FB5F10316}"/>
              </a:ext>
            </a:extLst>
          </p:cNvPr>
          <p:cNvSpPr>
            <a:spLocks noGrp="1" noChangeArrowheads="1"/>
          </p:cNvSpPr>
          <p:nvPr>
            <p:ph type="title"/>
          </p:nvPr>
        </p:nvSpPr>
        <p:spPr>
          <a:xfrm>
            <a:off x="685800" y="685800"/>
            <a:ext cx="8534400" cy="739489"/>
          </a:xfrm>
        </p:spPr>
        <p:txBody>
          <a:bodyPr anchor="t">
            <a:normAutofit/>
          </a:bodyPr>
          <a:lstStyle/>
          <a:p>
            <a:pPr eaLnBrk="1" hangingPunct="1">
              <a:defRPr/>
            </a:pPr>
            <a:r>
              <a:rPr lang="en-US" dirty="0">
                <a:solidFill>
                  <a:srgbClr val="FFFF00"/>
                </a:solidFill>
                <a:latin typeface="Times New Roman" pitchFamily="18" charset="0"/>
                <a:cs typeface="Times New Roman" pitchFamily="18" charset="0"/>
              </a:rPr>
              <a:t>Aerial View</a:t>
            </a:r>
          </a:p>
        </p:txBody>
      </p:sp>
      <p:sp>
        <p:nvSpPr>
          <p:cNvPr id="9220" name="Up Arrow 9">
            <a:extLst>
              <a:ext uri="{FF2B5EF4-FFF2-40B4-BE49-F238E27FC236}">
                <a16:creationId xmlns:a16="http://schemas.microsoft.com/office/drawing/2014/main" id="{DEDBD82F-8FF7-447A-AD86-DEDB558230F5}"/>
              </a:ext>
            </a:extLst>
          </p:cNvPr>
          <p:cNvSpPr>
            <a:spLocks noChangeArrowheads="1"/>
          </p:cNvSpPr>
          <p:nvPr/>
        </p:nvSpPr>
        <p:spPr bwMode="auto">
          <a:xfrm>
            <a:off x="10882635" y="767289"/>
            <a:ext cx="404284" cy="418222"/>
          </a:xfrm>
          <a:prstGeom prst="upArrow">
            <a:avLst>
              <a:gd name="adj1" fmla="val 50000"/>
              <a:gd name="adj2" fmla="val 50000"/>
            </a:avLst>
          </a:prstGeom>
          <a:solidFill>
            <a:srgbClr val="FFFF00"/>
          </a:solidFill>
          <a:ln w="9525" algn="ctr">
            <a:noFill/>
            <a:round/>
            <a:headEnd/>
            <a:tailEnd/>
          </a:ln>
          <a:effectLst>
            <a:glow rad="63500">
              <a:schemeClr val="bg1">
                <a:alpha val="40000"/>
              </a:schemeClr>
            </a:glow>
          </a:effectLst>
        </p:spPr>
        <p:txBody>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9221" name="TextBox 10">
            <a:extLst>
              <a:ext uri="{FF2B5EF4-FFF2-40B4-BE49-F238E27FC236}">
                <a16:creationId xmlns:a16="http://schemas.microsoft.com/office/drawing/2014/main" id="{0470C858-6198-4D2C-B727-F4A38F8099C9}"/>
              </a:ext>
            </a:extLst>
          </p:cNvPr>
          <p:cNvSpPr txBox="1">
            <a:spLocks noChangeArrowheads="1"/>
          </p:cNvSpPr>
          <p:nvPr/>
        </p:nvSpPr>
        <p:spPr bwMode="auto">
          <a:xfrm>
            <a:off x="10692134" y="1219200"/>
            <a:ext cx="808567" cy="276999"/>
          </a:xfrm>
          <a:prstGeom prst="rect">
            <a:avLst/>
          </a:prstGeom>
          <a:noFill/>
          <a:ln>
            <a:noFill/>
          </a:ln>
        </p:spPr>
        <p:txBody>
          <a:bodyPr wrap="squar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a:spcBef>
                <a:spcPct val="0"/>
              </a:spcBef>
              <a:buClrTx/>
              <a:buSzTx/>
              <a:buFontTx/>
              <a:buNone/>
            </a:pPr>
            <a:r>
              <a:rPr lang="en-US" altLang="en-US" sz="1200" b="1" dirty="0">
                <a:ln w="0">
                  <a:noFill/>
                </a:ln>
                <a:solidFill>
                  <a:srgbClr val="FFFF00"/>
                </a:solidFill>
                <a:effectLst>
                  <a:glow rad="139700">
                    <a:schemeClr val="bg1">
                      <a:alpha val="40000"/>
                    </a:schemeClr>
                  </a:glow>
                </a:effectLst>
                <a:cs typeface="Arial" panose="020B0604020202020204" pitchFamily="34" charset="0"/>
              </a:rPr>
              <a:t>NORTH</a:t>
            </a:r>
          </a:p>
        </p:txBody>
      </p:sp>
      <p:sp>
        <p:nvSpPr>
          <p:cNvPr id="9222" name="Rectangle 2">
            <a:extLst>
              <a:ext uri="{FF2B5EF4-FFF2-40B4-BE49-F238E27FC236}">
                <a16:creationId xmlns:a16="http://schemas.microsoft.com/office/drawing/2014/main" id="{F05AE8A0-0723-409B-A285-E932685CF7E0}"/>
              </a:ext>
            </a:extLst>
          </p:cNvPr>
          <p:cNvSpPr>
            <a:spLocks noChangeArrowheads="1"/>
          </p:cNvSpPr>
          <p:nvPr/>
        </p:nvSpPr>
        <p:spPr bwMode="auto">
          <a:xfrm rot="10800000">
            <a:off x="5996064" y="3177539"/>
            <a:ext cx="152399" cy="45719"/>
          </a:xfrm>
          <a:prstGeom prst="rect">
            <a:avLst/>
          </a:prstGeom>
          <a:solidFill>
            <a:srgbClr val="FFFF00"/>
          </a:solidFill>
          <a:ln w="9525" algn="ctr">
            <a:noFill/>
            <a:round/>
            <a:headEnd/>
            <a:tailEnd/>
          </a:ln>
        </p:spPr>
        <p:txBody>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useBgFill="1">
        <p:nvSpPr>
          <p:cNvPr id="9223" name="TextBox 4">
            <a:extLst>
              <a:ext uri="{FF2B5EF4-FFF2-40B4-BE49-F238E27FC236}">
                <a16:creationId xmlns:a16="http://schemas.microsoft.com/office/drawing/2014/main" id="{5B78BFE6-A18D-4DFD-98DA-DED856638AF2}"/>
              </a:ext>
            </a:extLst>
          </p:cNvPr>
          <p:cNvSpPr txBox="1">
            <a:spLocks noChangeArrowheads="1"/>
          </p:cNvSpPr>
          <p:nvPr/>
        </p:nvSpPr>
        <p:spPr bwMode="auto">
          <a:xfrm>
            <a:off x="6400800" y="2134922"/>
            <a:ext cx="1262063" cy="646112"/>
          </a:xfrm>
          <a:prstGeom prst="rect">
            <a:avLst/>
          </a:prstGeom>
          <a:ln>
            <a:noFill/>
          </a:ln>
        </p:spPr>
        <p:txBody>
          <a:bodyPr wrap="square" anchor="ct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r>
              <a:rPr lang="en-US" altLang="en-US" sz="1800" dirty="0">
                <a:solidFill>
                  <a:srgbClr val="FFFF00"/>
                </a:solidFill>
              </a:rPr>
              <a:t>PROJECT</a:t>
            </a:r>
          </a:p>
          <a:p>
            <a:pPr>
              <a:spcBef>
                <a:spcPct val="0"/>
              </a:spcBef>
              <a:buClrTx/>
              <a:buSzTx/>
              <a:buFontTx/>
              <a:buNone/>
            </a:pPr>
            <a:r>
              <a:rPr lang="en-US" altLang="en-US" sz="1800" dirty="0">
                <a:solidFill>
                  <a:srgbClr val="FFFF00"/>
                </a:solidFill>
              </a:rPr>
              <a:t>LIMITS</a:t>
            </a:r>
          </a:p>
        </p:txBody>
      </p:sp>
      <p:cxnSp>
        <p:nvCxnSpPr>
          <p:cNvPr id="9224" name="Straight Arrow Connector 6">
            <a:extLst>
              <a:ext uri="{FF2B5EF4-FFF2-40B4-BE49-F238E27FC236}">
                <a16:creationId xmlns:a16="http://schemas.microsoft.com/office/drawing/2014/main" id="{E9436294-691D-4504-9952-196F9B7FBDF9}"/>
              </a:ext>
            </a:extLst>
          </p:cNvPr>
          <p:cNvCxnSpPr>
            <a:cxnSpLocks noChangeShapeType="1"/>
            <a:stCxn id="9223" idx="1"/>
          </p:cNvCxnSpPr>
          <p:nvPr/>
        </p:nvCxnSpPr>
        <p:spPr bwMode="auto">
          <a:xfrm flipH="1">
            <a:off x="6072263" y="2457978"/>
            <a:ext cx="328537" cy="719560"/>
          </a:xfrm>
          <a:prstGeom prst="straightConnector1">
            <a:avLst/>
          </a:prstGeom>
          <a:noFill/>
          <a:ln w="38100" algn="ctr">
            <a:solidFill>
              <a:srgbClr val="FFFF00"/>
            </a:solidFill>
            <a:round/>
            <a:headEnd/>
            <a:tailEnd type="triangle" w="lg" len="lg"/>
          </a:ln>
          <a:extLst>
            <a:ext uri="{909E8E84-426E-40DD-AFC4-6F175D3DCCD1}">
              <a14:hiddenFill xmlns:a14="http://schemas.microsoft.com/office/drawing/2010/main">
                <a:noFill/>
              </a14:hiddenFill>
            </a:ext>
          </a:extLst>
        </p:spPr>
      </p:cxnSp>
      <p:sp useBgFill="1">
        <p:nvSpPr>
          <p:cNvPr id="9228" name="TextBox 12">
            <a:extLst>
              <a:ext uri="{FF2B5EF4-FFF2-40B4-BE49-F238E27FC236}">
                <a16:creationId xmlns:a16="http://schemas.microsoft.com/office/drawing/2014/main" id="{61B140F2-FB6F-4307-ABB2-F7FFBE2C0C1A}"/>
              </a:ext>
            </a:extLst>
          </p:cNvPr>
          <p:cNvSpPr txBox="1">
            <a:spLocks noChangeArrowheads="1"/>
          </p:cNvSpPr>
          <p:nvPr/>
        </p:nvSpPr>
        <p:spPr bwMode="auto">
          <a:xfrm rot="16200000">
            <a:off x="3658310" y="4153272"/>
            <a:ext cx="885179" cy="27699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a:spcBef>
                <a:spcPct val="0"/>
              </a:spcBef>
              <a:buClrTx/>
              <a:buSzTx/>
              <a:buFontTx/>
              <a:buNone/>
            </a:pPr>
            <a:r>
              <a:rPr lang="en-US" altLang="en-US" sz="1200" dirty="0">
                <a:solidFill>
                  <a:srgbClr val="FFFF00"/>
                </a:solidFill>
              </a:rPr>
              <a:t>HOKE RD</a:t>
            </a:r>
          </a:p>
        </p:txBody>
      </p:sp>
      <p:sp useBgFill="1">
        <p:nvSpPr>
          <p:cNvPr id="9229" name="TextBox 4">
            <a:extLst>
              <a:ext uri="{FF2B5EF4-FFF2-40B4-BE49-F238E27FC236}">
                <a16:creationId xmlns:a16="http://schemas.microsoft.com/office/drawing/2014/main" id="{63188DC8-6FDE-40F6-BA01-101C973E073E}"/>
              </a:ext>
            </a:extLst>
          </p:cNvPr>
          <p:cNvSpPr txBox="1">
            <a:spLocks noChangeArrowheads="1"/>
          </p:cNvSpPr>
          <p:nvPr/>
        </p:nvSpPr>
        <p:spPr bwMode="auto">
          <a:xfrm>
            <a:off x="4192341" y="3048000"/>
            <a:ext cx="1141659" cy="27699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a:spcBef>
                <a:spcPct val="0"/>
              </a:spcBef>
              <a:buClrTx/>
              <a:buSzTx/>
              <a:buFontTx/>
              <a:buNone/>
            </a:pPr>
            <a:r>
              <a:rPr lang="en-US" altLang="en-US" sz="1200" dirty="0">
                <a:solidFill>
                  <a:srgbClr val="FFFF00"/>
                </a:solidFill>
              </a:rPr>
              <a:t>WENGER RD</a:t>
            </a:r>
          </a:p>
        </p:txBody>
      </p:sp>
      <p:sp useBgFill="1">
        <p:nvSpPr>
          <p:cNvPr id="2" name="TextBox 12">
            <a:extLst>
              <a:ext uri="{FF2B5EF4-FFF2-40B4-BE49-F238E27FC236}">
                <a16:creationId xmlns:a16="http://schemas.microsoft.com/office/drawing/2014/main" id="{2FF75DA0-F08C-641E-F490-B8DFB34FDAF4}"/>
              </a:ext>
            </a:extLst>
          </p:cNvPr>
          <p:cNvSpPr txBox="1">
            <a:spLocks noChangeArrowheads="1"/>
          </p:cNvSpPr>
          <p:nvPr/>
        </p:nvSpPr>
        <p:spPr bwMode="auto">
          <a:xfrm rot="16200000">
            <a:off x="7566553" y="4153273"/>
            <a:ext cx="1112612" cy="27699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a:spcBef>
                <a:spcPct val="0"/>
              </a:spcBef>
              <a:buClrTx/>
              <a:buSzTx/>
              <a:buFontTx/>
              <a:buNone/>
            </a:pPr>
            <a:r>
              <a:rPr lang="en-US" altLang="en-US" sz="1200" dirty="0">
                <a:solidFill>
                  <a:srgbClr val="FFFF00"/>
                </a:solidFill>
              </a:rPr>
              <a:t>UNION BLVD</a:t>
            </a:r>
          </a:p>
        </p:txBody>
      </p:sp>
      <p:sp useBgFill="1">
        <p:nvSpPr>
          <p:cNvPr id="9" name="TextBox 4">
            <a:extLst>
              <a:ext uri="{FF2B5EF4-FFF2-40B4-BE49-F238E27FC236}">
                <a16:creationId xmlns:a16="http://schemas.microsoft.com/office/drawing/2014/main" id="{4D8CC2BB-AC29-0DB4-8EEA-E5E14B419055}"/>
              </a:ext>
            </a:extLst>
          </p:cNvPr>
          <p:cNvSpPr txBox="1">
            <a:spLocks noChangeArrowheads="1"/>
          </p:cNvSpPr>
          <p:nvPr/>
        </p:nvSpPr>
        <p:spPr bwMode="auto">
          <a:xfrm>
            <a:off x="6705600" y="4910180"/>
            <a:ext cx="449162" cy="27699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a:spcBef>
                <a:spcPct val="0"/>
              </a:spcBef>
              <a:buClrTx/>
              <a:buSzTx/>
              <a:buFontTx/>
              <a:buNone/>
            </a:pPr>
            <a:r>
              <a:rPr lang="en-US" altLang="en-US" sz="1200" dirty="0">
                <a:solidFill>
                  <a:srgbClr val="FFFF00"/>
                </a:solidFill>
              </a:rPr>
              <a:t>I-70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37A3EA-8438-10EC-CFB7-7A8A450E2CF1}"/>
              </a:ext>
            </a:extLst>
          </p:cNvPr>
          <p:cNvPicPr>
            <a:picLocks noChangeAspect="1"/>
          </p:cNvPicPr>
          <p:nvPr/>
        </p:nvPicPr>
        <p:blipFill rotWithShape="1">
          <a:blip r:embed="rId2">
            <a:extLst>
              <a:ext uri="{28A0092B-C50C-407E-A947-70E740481C1C}">
                <a14:useLocalDpi xmlns:a14="http://schemas.microsoft.com/office/drawing/2010/main" val="0"/>
              </a:ext>
            </a:extLst>
          </a:blip>
          <a:srcRect t="10509" r="6260" b="12605"/>
          <a:stretch/>
        </p:blipFill>
        <p:spPr>
          <a:xfrm>
            <a:off x="685798" y="1670821"/>
            <a:ext cx="10814903" cy="4501378"/>
          </a:xfrm>
          <a:prstGeom prst="rect">
            <a:avLst/>
          </a:prstGeom>
        </p:spPr>
      </p:pic>
      <p:sp useBgFill="1">
        <p:nvSpPr>
          <p:cNvPr id="12" name="TextBox 12">
            <a:extLst>
              <a:ext uri="{FF2B5EF4-FFF2-40B4-BE49-F238E27FC236}">
                <a16:creationId xmlns:a16="http://schemas.microsoft.com/office/drawing/2014/main" id="{A335E07B-8EEA-499B-9AFF-521A6081754B}"/>
              </a:ext>
            </a:extLst>
          </p:cNvPr>
          <p:cNvSpPr txBox="1">
            <a:spLocks noChangeArrowheads="1"/>
          </p:cNvSpPr>
          <p:nvPr/>
        </p:nvSpPr>
        <p:spPr bwMode="auto">
          <a:xfrm>
            <a:off x="5334000" y="3124200"/>
            <a:ext cx="1357502" cy="338554"/>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a:spcBef>
                <a:spcPct val="0"/>
              </a:spcBef>
              <a:buClrTx/>
              <a:buSzTx/>
              <a:buFontTx/>
              <a:buNone/>
            </a:pPr>
            <a:r>
              <a:rPr lang="en-US" altLang="en-US" sz="1600" dirty="0">
                <a:solidFill>
                  <a:srgbClr val="FFFF00"/>
                </a:solidFill>
              </a:rPr>
              <a:t>CLT-20-206</a:t>
            </a:r>
          </a:p>
        </p:txBody>
      </p:sp>
      <p:sp useBgFill="1">
        <p:nvSpPr>
          <p:cNvPr id="2" name="TextBox 12">
            <a:extLst>
              <a:ext uri="{FF2B5EF4-FFF2-40B4-BE49-F238E27FC236}">
                <a16:creationId xmlns:a16="http://schemas.microsoft.com/office/drawing/2014/main" id="{F3EBB061-BC31-0DEB-3C05-CA272331AA69}"/>
              </a:ext>
            </a:extLst>
          </p:cNvPr>
          <p:cNvSpPr txBox="1">
            <a:spLocks noChangeArrowheads="1"/>
          </p:cNvSpPr>
          <p:nvPr/>
        </p:nvSpPr>
        <p:spPr bwMode="auto">
          <a:xfrm>
            <a:off x="5164805" y="4038600"/>
            <a:ext cx="1856887" cy="27699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a:spcBef>
                <a:spcPct val="0"/>
              </a:spcBef>
              <a:buClrTx/>
              <a:buSzTx/>
              <a:buFontTx/>
              <a:buNone/>
            </a:pPr>
            <a:r>
              <a:rPr lang="en-US" altLang="en-US" sz="1200" dirty="0">
                <a:solidFill>
                  <a:srgbClr val="FFFF00"/>
                </a:solidFill>
              </a:rPr>
              <a:t>PEDESTRIAN BRIDGE</a:t>
            </a:r>
          </a:p>
        </p:txBody>
      </p:sp>
      <p:sp>
        <p:nvSpPr>
          <p:cNvPr id="3" name="Rectangle 2">
            <a:extLst>
              <a:ext uri="{FF2B5EF4-FFF2-40B4-BE49-F238E27FC236}">
                <a16:creationId xmlns:a16="http://schemas.microsoft.com/office/drawing/2014/main" id="{9944C08D-EF3F-61AF-A934-80A2EA125C5D}"/>
              </a:ext>
            </a:extLst>
          </p:cNvPr>
          <p:cNvSpPr txBox="1">
            <a:spLocks noChangeArrowheads="1"/>
          </p:cNvSpPr>
          <p:nvPr/>
        </p:nvSpPr>
        <p:spPr>
          <a:xfrm>
            <a:off x="685800" y="685800"/>
            <a:ext cx="8534400" cy="739489"/>
          </a:xfrm>
          <a:prstGeom prst="rect">
            <a:avLst/>
          </a:prstGeom>
          <a:effectLst/>
        </p:spPr>
        <p:txBody>
          <a:bodyPr vert="horz" lIns="91440" tIns="45720" rIns="91440" bIns="45720" rtlCol="0" anchor="t">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a:solidFill>
                  <a:srgbClr val="FFFF00"/>
                </a:solidFill>
                <a:latin typeface="Times New Roman" pitchFamily="18" charset="0"/>
                <a:cs typeface="Times New Roman" pitchFamily="18" charset="0"/>
              </a:rPr>
              <a:t>Aerial View</a:t>
            </a:r>
            <a:endParaRPr lang="en-US" dirty="0">
              <a:solidFill>
                <a:srgbClr val="FFFF00"/>
              </a:solidFill>
              <a:latin typeface="Times New Roman" pitchFamily="18" charset="0"/>
              <a:cs typeface="Times New Roman" pitchFamily="18" charset="0"/>
            </a:endParaRPr>
          </a:p>
        </p:txBody>
      </p:sp>
      <p:sp>
        <p:nvSpPr>
          <p:cNvPr id="11" name="Up Arrow 9">
            <a:extLst>
              <a:ext uri="{FF2B5EF4-FFF2-40B4-BE49-F238E27FC236}">
                <a16:creationId xmlns:a16="http://schemas.microsoft.com/office/drawing/2014/main" id="{BDA146F8-DFA5-0AE0-A6F3-672E4C8FD040}"/>
              </a:ext>
            </a:extLst>
          </p:cNvPr>
          <p:cNvSpPr>
            <a:spLocks noChangeArrowheads="1"/>
          </p:cNvSpPr>
          <p:nvPr/>
        </p:nvSpPr>
        <p:spPr bwMode="auto">
          <a:xfrm>
            <a:off x="10882635" y="767289"/>
            <a:ext cx="404284" cy="418222"/>
          </a:xfrm>
          <a:prstGeom prst="upArrow">
            <a:avLst>
              <a:gd name="adj1" fmla="val 50000"/>
              <a:gd name="adj2" fmla="val 50000"/>
            </a:avLst>
          </a:prstGeom>
          <a:solidFill>
            <a:srgbClr val="FFFF00"/>
          </a:solidFill>
          <a:ln w="9525" algn="ctr">
            <a:noFill/>
            <a:round/>
            <a:headEnd/>
            <a:tailEnd/>
          </a:ln>
          <a:effectLst>
            <a:glow rad="63500">
              <a:schemeClr val="bg1">
                <a:alpha val="40000"/>
              </a:schemeClr>
            </a:glow>
          </a:effectLst>
        </p:spPr>
        <p:txBody>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13" name="TextBox 10">
            <a:extLst>
              <a:ext uri="{FF2B5EF4-FFF2-40B4-BE49-F238E27FC236}">
                <a16:creationId xmlns:a16="http://schemas.microsoft.com/office/drawing/2014/main" id="{DA34D7D4-4EAE-53CF-D51A-BF64F5EC7060}"/>
              </a:ext>
            </a:extLst>
          </p:cNvPr>
          <p:cNvSpPr txBox="1">
            <a:spLocks noChangeArrowheads="1"/>
          </p:cNvSpPr>
          <p:nvPr/>
        </p:nvSpPr>
        <p:spPr bwMode="auto">
          <a:xfrm>
            <a:off x="10692134" y="1219200"/>
            <a:ext cx="808567" cy="276999"/>
          </a:xfrm>
          <a:prstGeom prst="rect">
            <a:avLst/>
          </a:prstGeom>
          <a:noFill/>
          <a:ln>
            <a:noFill/>
          </a:ln>
        </p:spPr>
        <p:txBody>
          <a:bodyPr wrap="squar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a:spcBef>
                <a:spcPct val="0"/>
              </a:spcBef>
              <a:buClrTx/>
              <a:buSzTx/>
              <a:buFontTx/>
              <a:buNone/>
            </a:pPr>
            <a:r>
              <a:rPr lang="en-US" altLang="en-US" sz="1200" b="1" dirty="0">
                <a:ln w="0">
                  <a:noFill/>
                </a:ln>
                <a:solidFill>
                  <a:srgbClr val="FFFF00"/>
                </a:solidFill>
                <a:effectLst>
                  <a:glow rad="139700">
                    <a:schemeClr val="bg1">
                      <a:alpha val="40000"/>
                    </a:schemeClr>
                  </a:glow>
                </a:effectLst>
                <a:cs typeface="Arial" panose="020B0604020202020204" pitchFamily="34" charset="0"/>
              </a:rPr>
              <a:t>NORTH</a:t>
            </a:r>
          </a:p>
        </p:txBody>
      </p:sp>
    </p:spTree>
    <p:extLst>
      <p:ext uri="{BB962C8B-B14F-4D97-AF65-F5344CB8AC3E}">
        <p14:creationId xmlns:p14="http://schemas.microsoft.com/office/powerpoint/2010/main" val="1816583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Rectangle 3">
            <a:extLst>
              <a:ext uri="{FF2B5EF4-FFF2-40B4-BE49-F238E27FC236}">
                <a16:creationId xmlns:a16="http://schemas.microsoft.com/office/drawing/2014/main" id="{852ED19B-CDAD-4678-89EA-A91BEEB3541D}"/>
              </a:ext>
            </a:extLst>
          </p:cNvPr>
          <p:cNvSpPr>
            <a:spLocks noGrp="1" noChangeArrowheads="1"/>
          </p:cNvSpPr>
          <p:nvPr>
            <p:ph idx="1"/>
          </p:nvPr>
        </p:nvSpPr>
        <p:spPr>
          <a:xfrm>
            <a:off x="1600200" y="1752600"/>
            <a:ext cx="9829800" cy="4419600"/>
          </a:xfrm>
        </p:spPr>
        <p:txBody>
          <a:bodyPr lIns="0" tIns="0" rIns="0" bIns="0" anchor="t" anchorCtr="0">
            <a:normAutofit/>
          </a:bodyPr>
          <a:lstStyle/>
          <a:p>
            <a:pPr eaLnBrk="1" hangingPunct="1">
              <a:buClr>
                <a:srgbClr val="FFFF00"/>
              </a:buClr>
              <a:buFontTx/>
              <a:buChar char="•"/>
              <a:defRPr/>
            </a:pPr>
            <a:r>
              <a:rPr lang="en-US" sz="3200" dirty="0">
                <a:solidFill>
                  <a:srgbClr val="FFFF00"/>
                </a:solidFill>
                <a:latin typeface="Times New Roman" pitchFamily="18" charset="0"/>
                <a:cs typeface="Times New Roman" pitchFamily="18" charset="0"/>
              </a:rPr>
              <a:t>Date Built:					1988 (no prior rehab)</a:t>
            </a:r>
          </a:p>
          <a:p>
            <a:pPr eaLnBrk="1" hangingPunct="1">
              <a:buClr>
                <a:srgbClr val="FFFF00"/>
              </a:buClr>
              <a:buFontTx/>
              <a:buChar char="•"/>
              <a:defRPr/>
            </a:pPr>
            <a:r>
              <a:rPr lang="en-US" sz="3200" dirty="0">
                <a:solidFill>
                  <a:srgbClr val="FFFF00"/>
                </a:solidFill>
                <a:latin typeface="Times New Roman" pitchFamily="18" charset="0"/>
                <a:cs typeface="Times New Roman" pitchFamily="18" charset="0"/>
              </a:rPr>
              <a:t>Intersecting Feature:		Moss Creek</a:t>
            </a:r>
          </a:p>
          <a:p>
            <a:pPr eaLnBrk="1" hangingPunct="1">
              <a:buClr>
                <a:srgbClr val="FFFF00"/>
              </a:buClr>
              <a:buFontTx/>
              <a:buChar char="•"/>
              <a:defRPr/>
            </a:pPr>
            <a:r>
              <a:rPr lang="en-US" sz="3200" dirty="0">
                <a:solidFill>
                  <a:srgbClr val="FFFF00"/>
                </a:solidFill>
                <a:latin typeface="Times New Roman" pitchFamily="18" charset="0"/>
                <a:cs typeface="Times New Roman" pitchFamily="18" charset="0"/>
              </a:rPr>
              <a:t>Superstructure Type:	Prestressed Concrete Box Beams</a:t>
            </a:r>
          </a:p>
          <a:p>
            <a:pPr eaLnBrk="1" hangingPunct="1">
              <a:buClr>
                <a:srgbClr val="FFFF00"/>
              </a:buClr>
              <a:buFontTx/>
              <a:buChar char="•"/>
              <a:defRPr/>
            </a:pPr>
            <a:r>
              <a:rPr lang="en-US" sz="3200" dirty="0">
                <a:solidFill>
                  <a:srgbClr val="FFFF00"/>
                </a:solidFill>
                <a:latin typeface="Times New Roman" pitchFamily="18" charset="0"/>
                <a:cs typeface="Times New Roman" pitchFamily="18" charset="0"/>
              </a:rPr>
              <a:t>Span Length:				39 feet (single span)</a:t>
            </a:r>
          </a:p>
          <a:p>
            <a:pPr eaLnBrk="1" hangingPunct="1">
              <a:buClr>
                <a:srgbClr val="FFFF00"/>
              </a:buClr>
              <a:buFontTx/>
              <a:buChar char="•"/>
              <a:defRPr/>
            </a:pPr>
            <a:r>
              <a:rPr lang="en-US" sz="3200" dirty="0">
                <a:solidFill>
                  <a:srgbClr val="FFFF00"/>
                </a:solidFill>
                <a:latin typeface="Times New Roman" pitchFamily="18" charset="0"/>
                <a:cs typeface="Times New Roman" pitchFamily="18" charset="0"/>
              </a:rPr>
              <a:t>Structure Width:			32 feet (two lanes of traffic)</a:t>
            </a:r>
          </a:p>
        </p:txBody>
      </p:sp>
      <p:sp>
        <p:nvSpPr>
          <p:cNvPr id="2" name="Rectangle 2">
            <a:extLst>
              <a:ext uri="{FF2B5EF4-FFF2-40B4-BE49-F238E27FC236}">
                <a16:creationId xmlns:a16="http://schemas.microsoft.com/office/drawing/2014/main" id="{3B4B212D-3B18-CF24-10D6-7EDBB65CFBC3}"/>
              </a:ext>
            </a:extLst>
          </p:cNvPr>
          <p:cNvSpPr txBox="1">
            <a:spLocks noChangeArrowheads="1"/>
          </p:cNvSpPr>
          <p:nvPr/>
        </p:nvSpPr>
        <p:spPr>
          <a:xfrm>
            <a:off x="685800" y="685800"/>
            <a:ext cx="8534400" cy="739489"/>
          </a:xfrm>
          <a:prstGeom prst="rect">
            <a:avLst/>
          </a:prstGeom>
          <a:effectLst/>
        </p:spPr>
        <p:txBody>
          <a:bodyPr vert="horz" lIns="91440" tIns="45720" rIns="91440" bIns="45720" rtlCol="0" anchor="t">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dirty="0">
                <a:solidFill>
                  <a:srgbClr val="FFFF00"/>
                </a:solidFill>
                <a:latin typeface="Times New Roman" pitchFamily="18" charset="0"/>
                <a:cs typeface="Times New Roman" pitchFamily="18" charset="0"/>
              </a:rPr>
              <a:t>Existing Structure details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Rectangle 3">
            <a:extLst>
              <a:ext uri="{FF2B5EF4-FFF2-40B4-BE49-F238E27FC236}">
                <a16:creationId xmlns:a16="http://schemas.microsoft.com/office/drawing/2014/main" id="{852ED19B-CDAD-4678-89EA-A91BEEB3541D}"/>
              </a:ext>
            </a:extLst>
          </p:cNvPr>
          <p:cNvSpPr>
            <a:spLocks noGrp="1" noChangeArrowheads="1"/>
          </p:cNvSpPr>
          <p:nvPr>
            <p:ph idx="1"/>
          </p:nvPr>
        </p:nvSpPr>
        <p:spPr>
          <a:xfrm>
            <a:off x="1600200" y="1752600"/>
            <a:ext cx="8229600" cy="4419600"/>
          </a:xfrm>
        </p:spPr>
        <p:txBody>
          <a:bodyPr lIns="0" tIns="0" rIns="0" bIns="0" anchor="t" anchorCtr="0">
            <a:normAutofit/>
          </a:bodyPr>
          <a:lstStyle/>
          <a:p>
            <a:pPr eaLnBrk="1" hangingPunct="1">
              <a:buClr>
                <a:srgbClr val="FFFF00"/>
              </a:buClr>
              <a:buFontTx/>
              <a:buChar char="•"/>
              <a:defRPr/>
            </a:pPr>
            <a:r>
              <a:rPr lang="en-US" sz="3200" dirty="0">
                <a:solidFill>
                  <a:srgbClr val="FFFF00"/>
                </a:solidFill>
                <a:latin typeface="Times New Roman" pitchFamily="18" charset="0"/>
                <a:cs typeface="Times New Roman" pitchFamily="18" charset="0"/>
              </a:rPr>
              <a:t>Superstructure replacement</a:t>
            </a:r>
          </a:p>
          <a:p>
            <a:pPr eaLnBrk="1" hangingPunct="1">
              <a:buClr>
                <a:srgbClr val="FFFF00"/>
              </a:buClr>
              <a:buFontTx/>
              <a:buChar char="•"/>
              <a:defRPr/>
            </a:pPr>
            <a:r>
              <a:rPr lang="en-US" sz="3200" dirty="0">
                <a:solidFill>
                  <a:srgbClr val="FFFF00"/>
                </a:solidFill>
                <a:latin typeface="Times New Roman" pitchFamily="18" charset="0"/>
                <a:cs typeface="Times New Roman" pitchFamily="18" charset="0"/>
              </a:rPr>
              <a:t>Patching and sealing concrete surfaces</a:t>
            </a:r>
          </a:p>
          <a:p>
            <a:pPr eaLnBrk="1" hangingPunct="1">
              <a:buClr>
                <a:srgbClr val="FFFF00"/>
              </a:buClr>
              <a:buFontTx/>
              <a:buChar char="•"/>
              <a:defRPr/>
            </a:pPr>
            <a:r>
              <a:rPr lang="en-US" sz="3200" dirty="0">
                <a:solidFill>
                  <a:srgbClr val="FFFF00"/>
                </a:solidFill>
                <a:latin typeface="Times New Roman" pitchFamily="18" charset="0"/>
                <a:cs typeface="Times New Roman" pitchFamily="18" charset="0"/>
              </a:rPr>
              <a:t>Rock channel protection improvement</a:t>
            </a:r>
          </a:p>
          <a:p>
            <a:pPr eaLnBrk="1" hangingPunct="1">
              <a:buClr>
                <a:srgbClr val="FFFF00"/>
              </a:buClr>
              <a:buFontTx/>
              <a:buChar char="•"/>
              <a:defRPr/>
            </a:pPr>
            <a:r>
              <a:rPr lang="en-US" sz="3200" dirty="0">
                <a:solidFill>
                  <a:srgbClr val="FFFF00"/>
                </a:solidFill>
                <a:latin typeface="Times New Roman" pitchFamily="18" charset="0"/>
                <a:cs typeface="Times New Roman" pitchFamily="18" charset="0"/>
              </a:rPr>
              <a:t>Minimal roadway profile work</a:t>
            </a:r>
          </a:p>
          <a:p>
            <a:pPr>
              <a:buClr>
                <a:srgbClr val="FFFF00"/>
              </a:buClr>
              <a:buFontTx/>
              <a:buChar char="•"/>
              <a:defRPr/>
            </a:pPr>
            <a:r>
              <a:rPr lang="en-US" sz="3200" dirty="0">
                <a:solidFill>
                  <a:srgbClr val="FFFF00"/>
                </a:solidFill>
                <a:latin typeface="Times New Roman" pitchFamily="18" charset="0"/>
                <a:cs typeface="Times New Roman" pitchFamily="18" charset="0"/>
              </a:rPr>
              <a:t>Guardrail replacement</a:t>
            </a:r>
          </a:p>
        </p:txBody>
      </p:sp>
      <p:sp>
        <p:nvSpPr>
          <p:cNvPr id="2" name="Rectangle 2">
            <a:extLst>
              <a:ext uri="{FF2B5EF4-FFF2-40B4-BE49-F238E27FC236}">
                <a16:creationId xmlns:a16="http://schemas.microsoft.com/office/drawing/2014/main" id="{3B4B212D-3B18-CF24-10D6-7EDBB65CFBC3}"/>
              </a:ext>
            </a:extLst>
          </p:cNvPr>
          <p:cNvSpPr txBox="1">
            <a:spLocks noChangeArrowheads="1"/>
          </p:cNvSpPr>
          <p:nvPr/>
        </p:nvSpPr>
        <p:spPr>
          <a:xfrm>
            <a:off x="685800" y="685800"/>
            <a:ext cx="8534400" cy="739489"/>
          </a:xfrm>
          <a:prstGeom prst="rect">
            <a:avLst/>
          </a:prstGeom>
          <a:effectLst/>
        </p:spPr>
        <p:txBody>
          <a:bodyPr vert="horz" lIns="91440" tIns="45720" rIns="91440" bIns="45720" rtlCol="0" anchor="t">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dirty="0">
                <a:solidFill>
                  <a:srgbClr val="FFFF00"/>
                </a:solidFill>
                <a:latin typeface="Times New Roman" pitchFamily="18" charset="0"/>
                <a:cs typeface="Times New Roman" pitchFamily="18" charset="0"/>
              </a:rPr>
              <a:t>PROJECT SCOPE</a:t>
            </a:r>
          </a:p>
        </p:txBody>
      </p:sp>
    </p:spTree>
    <p:extLst>
      <p:ext uri="{BB962C8B-B14F-4D97-AF65-F5344CB8AC3E}">
        <p14:creationId xmlns:p14="http://schemas.microsoft.com/office/powerpoint/2010/main" val="2148502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D826921-D5FA-CCF0-0220-E3F21F4A195F}"/>
              </a:ext>
            </a:extLst>
          </p:cNvPr>
          <p:cNvPicPr>
            <a:picLocks noChangeAspect="1"/>
          </p:cNvPicPr>
          <p:nvPr/>
        </p:nvPicPr>
        <p:blipFill rotWithShape="1">
          <a:blip r:embed="rId2">
            <a:extLst>
              <a:ext uri="{28A0092B-C50C-407E-A947-70E740481C1C}">
                <a14:useLocalDpi xmlns:a14="http://schemas.microsoft.com/office/drawing/2010/main" val="0"/>
              </a:ext>
            </a:extLst>
          </a:blip>
          <a:srcRect t="-12" b="7386"/>
          <a:stretch/>
        </p:blipFill>
        <p:spPr>
          <a:xfrm>
            <a:off x="6442871" y="1670365"/>
            <a:ext cx="5064550" cy="3517270"/>
          </a:xfrm>
          <a:prstGeom prst="rect">
            <a:avLst/>
          </a:prstGeom>
        </p:spPr>
      </p:pic>
      <p:sp>
        <p:nvSpPr>
          <p:cNvPr id="12293" name="TextBox 4">
            <a:extLst>
              <a:ext uri="{FF2B5EF4-FFF2-40B4-BE49-F238E27FC236}">
                <a16:creationId xmlns:a16="http://schemas.microsoft.com/office/drawing/2014/main" id="{B4A0A89D-98A7-495C-9037-4FAC6A0F83A9}"/>
              </a:ext>
            </a:extLst>
          </p:cNvPr>
          <p:cNvSpPr txBox="1">
            <a:spLocks noChangeArrowheads="1"/>
          </p:cNvSpPr>
          <p:nvPr/>
        </p:nvSpPr>
        <p:spPr bwMode="auto">
          <a:xfrm>
            <a:off x="1274974" y="5187179"/>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a:spcBef>
                <a:spcPct val="0"/>
              </a:spcBef>
              <a:buClrTx/>
              <a:buSzTx/>
              <a:buFontTx/>
              <a:buNone/>
            </a:pPr>
            <a:r>
              <a:rPr lang="en-US" altLang="en-US" sz="1800" dirty="0">
                <a:solidFill>
                  <a:srgbClr val="FFFF00"/>
                </a:solidFill>
              </a:rPr>
              <a:t>On the roadway looking East over the bridge</a:t>
            </a:r>
          </a:p>
        </p:txBody>
      </p:sp>
      <p:sp>
        <p:nvSpPr>
          <p:cNvPr id="12294" name="TextBox 4">
            <a:extLst>
              <a:ext uri="{FF2B5EF4-FFF2-40B4-BE49-F238E27FC236}">
                <a16:creationId xmlns:a16="http://schemas.microsoft.com/office/drawing/2014/main" id="{5E73F733-107D-4531-ADE4-B80B2C1B3051}"/>
              </a:ext>
            </a:extLst>
          </p:cNvPr>
          <p:cNvSpPr txBox="1">
            <a:spLocks noChangeArrowheads="1"/>
          </p:cNvSpPr>
          <p:nvPr/>
        </p:nvSpPr>
        <p:spPr bwMode="auto">
          <a:xfrm>
            <a:off x="7032046" y="5187179"/>
            <a:ext cx="3886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a:spcBef>
                <a:spcPct val="0"/>
              </a:spcBef>
              <a:buClrTx/>
              <a:buSzTx/>
              <a:buFontTx/>
              <a:buNone/>
            </a:pPr>
            <a:r>
              <a:rPr lang="en-US" altLang="en-US" sz="1800" dirty="0">
                <a:solidFill>
                  <a:srgbClr val="FFFF00"/>
                </a:solidFill>
              </a:rPr>
              <a:t>Bridge profile looking North</a:t>
            </a:r>
          </a:p>
        </p:txBody>
      </p:sp>
      <p:pic>
        <p:nvPicPr>
          <p:cNvPr id="6" name="Picture 5">
            <a:extLst>
              <a:ext uri="{FF2B5EF4-FFF2-40B4-BE49-F238E27FC236}">
                <a16:creationId xmlns:a16="http://schemas.microsoft.com/office/drawing/2014/main" id="{84346B80-868A-4333-A095-9FD2DD24B765}"/>
              </a:ext>
            </a:extLst>
          </p:cNvPr>
          <p:cNvPicPr>
            <a:picLocks noChangeAspect="1"/>
          </p:cNvPicPr>
          <p:nvPr/>
        </p:nvPicPr>
        <p:blipFill rotWithShape="1">
          <a:blip r:embed="rId6">
            <a:extLst>
              <a:ext uri="{28A0092B-C50C-407E-A947-70E740481C1C}">
                <a14:useLocalDpi xmlns:a14="http://schemas.microsoft.com/office/drawing/2010/main" val="0"/>
              </a:ext>
            </a:extLst>
          </a:blip>
          <a:srcRect l="11430" t="14390" r="3831" b="7143"/>
          <a:stretch/>
        </p:blipFill>
        <p:spPr>
          <a:xfrm>
            <a:off x="684580" y="1670365"/>
            <a:ext cx="5064550" cy="3517270"/>
          </a:xfrm>
          <a:prstGeom prst="rect">
            <a:avLst/>
          </a:prstGeom>
        </p:spPr>
      </p:pic>
      <p:sp>
        <p:nvSpPr>
          <p:cNvPr id="3" name="Rectangle 2">
            <a:extLst>
              <a:ext uri="{FF2B5EF4-FFF2-40B4-BE49-F238E27FC236}">
                <a16:creationId xmlns:a16="http://schemas.microsoft.com/office/drawing/2014/main" id="{D0A587D4-C66E-4197-7862-26880095487D}"/>
              </a:ext>
            </a:extLst>
          </p:cNvPr>
          <p:cNvSpPr txBox="1">
            <a:spLocks noChangeArrowheads="1"/>
          </p:cNvSpPr>
          <p:nvPr/>
        </p:nvSpPr>
        <p:spPr>
          <a:xfrm>
            <a:off x="685800" y="685800"/>
            <a:ext cx="8534400" cy="739489"/>
          </a:xfrm>
          <a:prstGeom prst="rect">
            <a:avLst/>
          </a:prstGeom>
          <a:effectLst/>
        </p:spPr>
        <p:txBody>
          <a:bodyPr vert="horz" lIns="91440" tIns="45720" rIns="91440" bIns="45720" rtlCol="0" anchor="t">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dirty="0">
                <a:solidFill>
                  <a:srgbClr val="FFFF00"/>
                </a:solidFill>
                <a:latin typeface="Times New Roman" pitchFamily="18" charset="0"/>
                <a:cs typeface="Times New Roman" pitchFamily="18" charset="0"/>
              </a:rPr>
              <a:t>EXISTING CONDITION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9">
            <a:extLst>
              <a:ext uri="{FF2B5EF4-FFF2-40B4-BE49-F238E27FC236}">
                <a16:creationId xmlns:a16="http://schemas.microsoft.com/office/drawing/2014/main" id="{A6B608E5-6740-BA2D-8B93-DB7F899D3067}"/>
              </a:ext>
            </a:extLst>
          </p:cNvPr>
          <p:cNvPicPr>
            <a:picLocks noChangeAspect="1"/>
          </p:cNvPicPr>
          <p:nvPr/>
        </p:nvPicPr>
        <p:blipFill rotWithShape="1">
          <a:blip r:embed="rId2">
            <a:extLst>
              <a:ext uri="{28A0092B-C50C-407E-A947-70E740481C1C}">
                <a14:useLocalDpi xmlns:a14="http://schemas.microsoft.com/office/drawing/2010/main" val="0"/>
              </a:ext>
            </a:extLst>
          </a:blip>
          <a:srcRect b="7387"/>
          <a:stretch/>
        </p:blipFill>
        <p:spPr>
          <a:xfrm>
            <a:off x="6442871" y="1670363"/>
            <a:ext cx="5063509" cy="3516815"/>
          </a:xfrm>
          <a:prstGeom prst="rect">
            <a:avLst/>
          </a:prstGeom>
        </p:spPr>
      </p:pic>
      <p:pic>
        <p:nvPicPr>
          <p:cNvPr id="8" name="Content Placeholder 7">
            <a:extLst>
              <a:ext uri="{FF2B5EF4-FFF2-40B4-BE49-F238E27FC236}">
                <a16:creationId xmlns:a16="http://schemas.microsoft.com/office/drawing/2014/main" id="{D7DF766F-087B-D399-68F2-4AF8E6F217F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7313"/>
          <a:stretch/>
        </p:blipFill>
        <p:spPr>
          <a:xfrm>
            <a:off x="684579" y="1670364"/>
            <a:ext cx="5059048" cy="3516815"/>
          </a:xfrm>
        </p:spPr>
      </p:pic>
      <p:sp>
        <p:nvSpPr>
          <p:cNvPr id="12293" name="TextBox 4">
            <a:extLst>
              <a:ext uri="{FF2B5EF4-FFF2-40B4-BE49-F238E27FC236}">
                <a16:creationId xmlns:a16="http://schemas.microsoft.com/office/drawing/2014/main" id="{B4A0A89D-98A7-495C-9037-4FAC6A0F83A9}"/>
              </a:ext>
            </a:extLst>
          </p:cNvPr>
          <p:cNvSpPr txBox="1">
            <a:spLocks noChangeArrowheads="1"/>
          </p:cNvSpPr>
          <p:nvPr/>
        </p:nvSpPr>
        <p:spPr bwMode="auto">
          <a:xfrm>
            <a:off x="684579" y="5187178"/>
            <a:ext cx="1082180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algn="ctr">
              <a:spcBef>
                <a:spcPct val="0"/>
              </a:spcBef>
              <a:buClrTx/>
              <a:buSzTx/>
              <a:buNone/>
            </a:pPr>
            <a:r>
              <a:rPr lang="en-US" sz="1800" dirty="0">
                <a:solidFill>
                  <a:srgbClr val="FFFF00"/>
                </a:solidFill>
              </a:rPr>
              <a:t>The over-the-side deck drainage along both the South and North edges has deteriorated significantly. The drip edge is rusted and perforated along the whole length for both sides and the waterproofing membrane is falling off or completely missing along most of the Southern edge. This condition will be resolved with the proposed superstructure replacement.</a:t>
            </a:r>
          </a:p>
        </p:txBody>
      </p:sp>
      <p:sp>
        <p:nvSpPr>
          <p:cNvPr id="5" name="Rectangle 2">
            <a:extLst>
              <a:ext uri="{FF2B5EF4-FFF2-40B4-BE49-F238E27FC236}">
                <a16:creationId xmlns:a16="http://schemas.microsoft.com/office/drawing/2014/main" id="{A56E6D5E-7820-039C-60F5-23CCFB92506F}"/>
              </a:ext>
            </a:extLst>
          </p:cNvPr>
          <p:cNvSpPr txBox="1">
            <a:spLocks noChangeArrowheads="1"/>
          </p:cNvSpPr>
          <p:nvPr/>
        </p:nvSpPr>
        <p:spPr>
          <a:xfrm>
            <a:off x="685800" y="685800"/>
            <a:ext cx="8534400" cy="739489"/>
          </a:xfrm>
          <a:prstGeom prst="rect">
            <a:avLst/>
          </a:prstGeom>
          <a:effectLst/>
        </p:spPr>
        <p:txBody>
          <a:bodyPr vert="horz" lIns="91440" tIns="45720" rIns="91440" bIns="45720" rtlCol="0" anchor="t">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dirty="0">
                <a:solidFill>
                  <a:srgbClr val="FFFF00"/>
                </a:solidFill>
                <a:latin typeface="Times New Roman" pitchFamily="18" charset="0"/>
                <a:cs typeface="Times New Roman" pitchFamily="18" charset="0"/>
              </a:rPr>
              <a:t>EXISTING CONDITION</a:t>
            </a:r>
          </a:p>
        </p:txBody>
      </p:sp>
    </p:spTree>
    <p:extLst>
      <p:ext uri="{BB962C8B-B14F-4D97-AF65-F5344CB8AC3E}">
        <p14:creationId xmlns:p14="http://schemas.microsoft.com/office/powerpoint/2010/main" val="2759461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9">
            <a:extLst>
              <a:ext uri="{FF2B5EF4-FFF2-40B4-BE49-F238E27FC236}">
                <a16:creationId xmlns:a16="http://schemas.microsoft.com/office/drawing/2014/main" id="{076A4764-EDA9-B94B-0B5C-2C3F20FA6CB3}"/>
              </a:ext>
            </a:extLst>
          </p:cNvPr>
          <p:cNvPicPr>
            <a:picLocks noChangeAspect="1"/>
          </p:cNvPicPr>
          <p:nvPr/>
        </p:nvPicPr>
        <p:blipFill rotWithShape="1">
          <a:blip r:embed="rId2">
            <a:extLst>
              <a:ext uri="{28A0092B-C50C-407E-A947-70E740481C1C}">
                <a14:useLocalDpi xmlns:a14="http://schemas.microsoft.com/office/drawing/2010/main" val="0"/>
              </a:ext>
            </a:extLst>
          </a:blip>
          <a:srcRect b="7313"/>
          <a:stretch/>
        </p:blipFill>
        <p:spPr>
          <a:xfrm>
            <a:off x="6453168" y="1670363"/>
            <a:ext cx="5059048" cy="3516815"/>
          </a:xfrm>
          <a:prstGeom prst="rect">
            <a:avLst/>
          </a:prstGeom>
        </p:spPr>
      </p:pic>
      <p:sp>
        <p:nvSpPr>
          <p:cNvPr id="9" name="TextBox 4">
            <a:extLst>
              <a:ext uri="{FF2B5EF4-FFF2-40B4-BE49-F238E27FC236}">
                <a16:creationId xmlns:a16="http://schemas.microsoft.com/office/drawing/2014/main" id="{08D17400-698D-425C-C689-8D998ABF24AE}"/>
              </a:ext>
            </a:extLst>
          </p:cNvPr>
          <p:cNvSpPr txBox="1">
            <a:spLocks noChangeArrowheads="1"/>
          </p:cNvSpPr>
          <p:nvPr/>
        </p:nvSpPr>
        <p:spPr bwMode="auto">
          <a:xfrm>
            <a:off x="679783" y="5187178"/>
            <a:ext cx="10827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a:spcBef>
                <a:spcPct val="0"/>
              </a:spcBef>
              <a:buClrTx/>
              <a:buSzTx/>
              <a:buNone/>
            </a:pPr>
            <a:r>
              <a:rPr lang="en-US" sz="1800" dirty="0">
                <a:solidFill>
                  <a:srgbClr val="FFFF00"/>
                </a:solidFill>
              </a:rPr>
              <a:t>Large areas of delamination on the walls of both the East and West Abutments will be removed and patched as part of the proposed project.</a:t>
            </a:r>
          </a:p>
        </p:txBody>
      </p:sp>
      <p:sp>
        <p:nvSpPr>
          <p:cNvPr id="7" name="Rectangle 2">
            <a:extLst>
              <a:ext uri="{FF2B5EF4-FFF2-40B4-BE49-F238E27FC236}">
                <a16:creationId xmlns:a16="http://schemas.microsoft.com/office/drawing/2014/main" id="{6AF69F3A-9517-70A6-6134-7913BEE63ADC}"/>
              </a:ext>
            </a:extLst>
          </p:cNvPr>
          <p:cNvSpPr txBox="1">
            <a:spLocks noChangeArrowheads="1"/>
          </p:cNvSpPr>
          <p:nvPr/>
        </p:nvSpPr>
        <p:spPr>
          <a:xfrm>
            <a:off x="685800" y="685800"/>
            <a:ext cx="8534400" cy="739489"/>
          </a:xfrm>
          <a:prstGeom prst="rect">
            <a:avLst/>
          </a:prstGeom>
          <a:effectLst/>
        </p:spPr>
        <p:txBody>
          <a:bodyPr vert="horz" lIns="91440" tIns="45720" rIns="91440" bIns="45720" rtlCol="0" anchor="t">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dirty="0">
                <a:solidFill>
                  <a:srgbClr val="FFFF00"/>
                </a:solidFill>
                <a:latin typeface="Times New Roman" pitchFamily="18" charset="0"/>
                <a:cs typeface="Times New Roman" pitchFamily="18" charset="0"/>
              </a:rPr>
              <a:t>EXISTING CONDITION</a:t>
            </a:r>
          </a:p>
        </p:txBody>
      </p:sp>
      <p:pic>
        <p:nvPicPr>
          <p:cNvPr id="11" name="Content Placeholder 7">
            <a:extLst>
              <a:ext uri="{FF2B5EF4-FFF2-40B4-BE49-F238E27FC236}">
                <a16:creationId xmlns:a16="http://schemas.microsoft.com/office/drawing/2014/main" id="{C87B99AA-3BF7-FA97-61F4-B046B3F31053}"/>
              </a:ext>
            </a:extLst>
          </p:cNvPr>
          <p:cNvPicPr>
            <a:picLocks noChangeAspect="1"/>
          </p:cNvPicPr>
          <p:nvPr/>
        </p:nvPicPr>
        <p:blipFill rotWithShape="1">
          <a:blip r:embed="rId6">
            <a:extLst>
              <a:ext uri="{28A0092B-C50C-407E-A947-70E740481C1C}">
                <a14:useLocalDpi xmlns:a14="http://schemas.microsoft.com/office/drawing/2010/main" val="0"/>
              </a:ext>
            </a:extLst>
          </a:blip>
          <a:srcRect b="7313"/>
          <a:stretch/>
        </p:blipFill>
        <p:spPr>
          <a:xfrm>
            <a:off x="684579" y="1670364"/>
            <a:ext cx="5059048" cy="3516815"/>
          </a:xfrm>
          <a:prstGeom prst="rect">
            <a:avLst/>
          </a:prstGeom>
        </p:spPr>
      </p:pic>
      <p:pic>
        <p:nvPicPr>
          <p:cNvPr id="3" name="Content Placeholder 7">
            <a:extLst>
              <a:ext uri="{FF2B5EF4-FFF2-40B4-BE49-F238E27FC236}">
                <a16:creationId xmlns:a16="http://schemas.microsoft.com/office/drawing/2014/main" id="{4AF59306-92CD-C33D-FDB3-5A1FED468FBA}"/>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12525" t="19134"/>
          <a:stretch/>
        </p:blipFill>
        <p:spPr>
          <a:xfrm>
            <a:off x="679784" y="1670363"/>
            <a:ext cx="5072353" cy="3516816"/>
          </a:xfrm>
        </p:spPr>
      </p:pic>
    </p:spTree>
    <p:extLst>
      <p:ext uri="{BB962C8B-B14F-4D97-AF65-F5344CB8AC3E}">
        <p14:creationId xmlns:p14="http://schemas.microsoft.com/office/powerpoint/2010/main" val="1518019622"/>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TM10001115[[fn=Parcel]]</Template>
  <TotalTime>10376</TotalTime>
  <Words>570</Words>
  <Application>Microsoft Office PowerPoint</Application>
  <PresentationFormat>Widescreen</PresentationFormat>
  <Paragraphs>85</Paragraphs>
  <Slides>20</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Century Gothic</vt:lpstr>
      <vt:lpstr>Times New Roman</vt:lpstr>
      <vt:lpstr>Wingdings</vt:lpstr>
      <vt:lpstr>Wingdings 3</vt:lpstr>
      <vt:lpstr>Slice</vt:lpstr>
      <vt:lpstr>PowerPoint Presentation</vt:lpstr>
      <vt:lpstr>Wenger road BRIDGE reconstruction PROJECT, clt-20-206</vt:lpstr>
      <vt:lpstr>Aerial 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Montgomery County Engineer's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Mad River Road</dc:title>
  <dc:creator>Stacy Schweikert</dc:creator>
  <cp:lastModifiedBy>Speare, Cameron</cp:lastModifiedBy>
  <cp:revision>577</cp:revision>
  <cp:lastPrinted>2023-02-15T19:54:15Z</cp:lastPrinted>
  <dcterms:created xsi:type="dcterms:W3CDTF">2001-11-28T12:34:28Z</dcterms:created>
  <dcterms:modified xsi:type="dcterms:W3CDTF">2023-05-19T15:24:11Z</dcterms:modified>
</cp:coreProperties>
</file>